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5.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6.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 id="2147483789" r:id="rId2"/>
    <p:sldMasterId id="2147483800" r:id="rId3"/>
    <p:sldMasterId id="2147483821" r:id="rId4"/>
    <p:sldMasterId id="2147483839" r:id="rId5"/>
    <p:sldMasterId id="2147483854" r:id="rId6"/>
    <p:sldMasterId id="2147483932" r:id="rId7"/>
  </p:sldMasterIdLst>
  <p:notesMasterIdLst>
    <p:notesMasterId r:id="rId31"/>
  </p:notesMasterIdLst>
  <p:handoutMasterIdLst>
    <p:handoutMasterId r:id="rId32"/>
  </p:handoutMasterIdLst>
  <p:sldIdLst>
    <p:sldId id="719" r:id="rId8"/>
    <p:sldId id="576" r:id="rId9"/>
    <p:sldId id="908" r:id="rId10"/>
    <p:sldId id="940" r:id="rId11"/>
    <p:sldId id="926" r:id="rId12"/>
    <p:sldId id="928" r:id="rId13"/>
    <p:sldId id="927" r:id="rId14"/>
    <p:sldId id="941" r:id="rId15"/>
    <p:sldId id="910" r:id="rId16"/>
    <p:sldId id="929" r:id="rId17"/>
    <p:sldId id="930" r:id="rId18"/>
    <p:sldId id="942" r:id="rId19"/>
    <p:sldId id="917" r:id="rId20"/>
    <p:sldId id="918" r:id="rId21"/>
    <p:sldId id="933" r:id="rId22"/>
    <p:sldId id="919" r:id="rId23"/>
    <p:sldId id="934" r:id="rId24"/>
    <p:sldId id="944" r:id="rId25"/>
    <p:sldId id="935" r:id="rId26"/>
    <p:sldId id="945" r:id="rId27"/>
    <p:sldId id="946" r:id="rId28"/>
    <p:sldId id="947" r:id="rId29"/>
    <p:sldId id="94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3A43"/>
    <a:srgbClr val="313133"/>
    <a:srgbClr val="003466"/>
    <a:srgbClr val="787878"/>
    <a:srgbClr val="646464"/>
    <a:srgbClr val="E6E6E6"/>
    <a:srgbClr val="DCDCDC"/>
    <a:srgbClr val="525254"/>
    <a:srgbClr val="B20837"/>
    <a:srgbClr val="0563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05" autoAdjust="0"/>
  </p:normalViewPr>
  <p:slideViewPr>
    <p:cSldViewPr snapToGrid="0" showGuides="1">
      <p:cViewPr varScale="1">
        <p:scale>
          <a:sx n="111" d="100"/>
          <a:sy n="111" d="100"/>
        </p:scale>
        <p:origin x="936" y="108"/>
      </p:cViewPr>
      <p:guideLst>
        <p:guide orient="horz" pos="2184"/>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2126"/>
    </p:cViewPr>
  </p:sorterViewPr>
  <p:notesViewPr>
    <p:cSldViewPr snapToGrid="0">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5F226F-8ED5-495D-A17F-2CD75E10BF0C}" type="datetimeFigureOut">
              <a:rPr lang="en-US" smtClean="0"/>
              <a:t>7/2/2018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AC4FF8-6ED0-4190-AEBB-5AD2583082B4}" type="slidenum">
              <a:rPr lang="en-US" smtClean="0"/>
              <a:t>‹#›</a:t>
            </a:fld>
            <a:endParaRPr lang="en-US" dirty="0"/>
          </a:p>
        </p:txBody>
      </p:sp>
    </p:spTree>
    <p:extLst>
      <p:ext uri="{BB962C8B-B14F-4D97-AF65-F5344CB8AC3E}">
        <p14:creationId xmlns:p14="http://schemas.microsoft.com/office/powerpoint/2010/main" val="983332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מציין מיקום של תאריך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42BA45-5BA8-4098-BC1A-EE8A5C9DAADA}" type="datetimeFigureOut">
              <a:rPr lang="en-US" smtClean="0"/>
              <a:t>7/2/2018</a:t>
            </a:fld>
            <a:endParaRPr lang="en-US" dirty="0"/>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6" name="מציין מיקום של כותרת תחתונה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מציין מיקום של מספר שקופית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DBCF67-2B39-4494-9A46-CAA40423D8E3}" type="slidenum">
              <a:rPr lang="en-US" smtClean="0"/>
              <a:t>‹#›</a:t>
            </a:fld>
            <a:endParaRPr lang="en-US" dirty="0"/>
          </a:p>
        </p:txBody>
      </p:sp>
    </p:spTree>
    <p:extLst>
      <p:ext uri="{BB962C8B-B14F-4D97-AF65-F5344CB8AC3E}">
        <p14:creationId xmlns:p14="http://schemas.microsoft.com/office/powerpoint/2010/main" val="2726663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3</a:t>
            </a:fld>
            <a:endParaRPr lang="en-US" dirty="0">
              <a:cs typeface="Arial" pitchFamily="34" charset="0"/>
            </a:endParaRPr>
          </a:p>
        </p:txBody>
      </p:sp>
    </p:spTree>
    <p:extLst>
      <p:ext uri="{BB962C8B-B14F-4D97-AF65-F5344CB8AC3E}">
        <p14:creationId xmlns:p14="http://schemas.microsoft.com/office/powerpoint/2010/main" val="2946619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18</a:t>
            </a:fld>
            <a:endParaRPr lang="en-US" dirty="0">
              <a:cs typeface="Arial" pitchFamily="34" charset="0"/>
            </a:endParaRPr>
          </a:p>
        </p:txBody>
      </p:sp>
    </p:spTree>
    <p:extLst>
      <p:ext uri="{BB962C8B-B14F-4D97-AF65-F5344CB8AC3E}">
        <p14:creationId xmlns:p14="http://schemas.microsoft.com/office/powerpoint/2010/main" val="1159751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19</a:t>
            </a:fld>
            <a:endParaRPr lang="en-US" dirty="0">
              <a:cs typeface="Arial" pitchFamily="34" charset="0"/>
            </a:endParaRPr>
          </a:p>
        </p:txBody>
      </p:sp>
    </p:spTree>
    <p:extLst>
      <p:ext uri="{BB962C8B-B14F-4D97-AF65-F5344CB8AC3E}">
        <p14:creationId xmlns:p14="http://schemas.microsoft.com/office/powerpoint/2010/main" val="456410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20</a:t>
            </a:fld>
            <a:endParaRPr lang="en-US" dirty="0">
              <a:cs typeface="Arial" pitchFamily="34" charset="0"/>
            </a:endParaRPr>
          </a:p>
        </p:txBody>
      </p:sp>
    </p:spTree>
    <p:extLst>
      <p:ext uri="{BB962C8B-B14F-4D97-AF65-F5344CB8AC3E}">
        <p14:creationId xmlns:p14="http://schemas.microsoft.com/office/powerpoint/2010/main" val="3193219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21</a:t>
            </a:fld>
            <a:endParaRPr lang="en-US" dirty="0">
              <a:cs typeface="Arial" pitchFamily="34" charset="0"/>
            </a:endParaRPr>
          </a:p>
        </p:txBody>
      </p:sp>
    </p:spTree>
    <p:extLst>
      <p:ext uri="{BB962C8B-B14F-4D97-AF65-F5344CB8AC3E}">
        <p14:creationId xmlns:p14="http://schemas.microsoft.com/office/powerpoint/2010/main" val="688580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22</a:t>
            </a:fld>
            <a:endParaRPr lang="en-US" dirty="0">
              <a:cs typeface="Arial" pitchFamily="34" charset="0"/>
            </a:endParaRPr>
          </a:p>
        </p:txBody>
      </p:sp>
    </p:spTree>
    <p:extLst>
      <p:ext uri="{BB962C8B-B14F-4D97-AF65-F5344CB8AC3E}">
        <p14:creationId xmlns:p14="http://schemas.microsoft.com/office/powerpoint/2010/main" val="689171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23</a:t>
            </a:fld>
            <a:endParaRPr lang="en-US" dirty="0">
              <a:cs typeface="Arial" pitchFamily="34" charset="0"/>
            </a:endParaRPr>
          </a:p>
        </p:txBody>
      </p:sp>
    </p:spTree>
    <p:extLst>
      <p:ext uri="{BB962C8B-B14F-4D97-AF65-F5344CB8AC3E}">
        <p14:creationId xmlns:p14="http://schemas.microsoft.com/office/powerpoint/2010/main" val="132801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9</a:t>
            </a:fld>
            <a:endParaRPr lang="en-US" dirty="0">
              <a:cs typeface="Arial" pitchFamily="34" charset="0"/>
            </a:endParaRPr>
          </a:p>
        </p:txBody>
      </p:sp>
    </p:spTree>
    <p:extLst>
      <p:ext uri="{BB962C8B-B14F-4D97-AF65-F5344CB8AC3E}">
        <p14:creationId xmlns:p14="http://schemas.microsoft.com/office/powerpoint/2010/main" val="851974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10</a:t>
            </a:fld>
            <a:endParaRPr lang="en-US" dirty="0">
              <a:cs typeface="Arial" pitchFamily="34" charset="0"/>
            </a:endParaRPr>
          </a:p>
        </p:txBody>
      </p:sp>
    </p:spTree>
    <p:extLst>
      <p:ext uri="{BB962C8B-B14F-4D97-AF65-F5344CB8AC3E}">
        <p14:creationId xmlns:p14="http://schemas.microsoft.com/office/powerpoint/2010/main" val="3145069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11</a:t>
            </a:fld>
            <a:endParaRPr lang="en-US" dirty="0">
              <a:cs typeface="Arial" pitchFamily="34" charset="0"/>
            </a:endParaRPr>
          </a:p>
        </p:txBody>
      </p:sp>
    </p:spTree>
    <p:extLst>
      <p:ext uri="{BB962C8B-B14F-4D97-AF65-F5344CB8AC3E}">
        <p14:creationId xmlns:p14="http://schemas.microsoft.com/office/powerpoint/2010/main" val="346173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13</a:t>
            </a:fld>
            <a:endParaRPr lang="en-US" dirty="0">
              <a:cs typeface="Arial" pitchFamily="34" charset="0"/>
            </a:endParaRPr>
          </a:p>
        </p:txBody>
      </p:sp>
    </p:spTree>
    <p:extLst>
      <p:ext uri="{BB962C8B-B14F-4D97-AF65-F5344CB8AC3E}">
        <p14:creationId xmlns:p14="http://schemas.microsoft.com/office/powerpoint/2010/main" val="3310282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14</a:t>
            </a:fld>
            <a:endParaRPr lang="en-US" dirty="0">
              <a:cs typeface="Arial" pitchFamily="34" charset="0"/>
            </a:endParaRPr>
          </a:p>
        </p:txBody>
      </p:sp>
    </p:spTree>
    <p:extLst>
      <p:ext uri="{BB962C8B-B14F-4D97-AF65-F5344CB8AC3E}">
        <p14:creationId xmlns:p14="http://schemas.microsoft.com/office/powerpoint/2010/main" val="4196740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15</a:t>
            </a:fld>
            <a:endParaRPr lang="en-US" dirty="0">
              <a:cs typeface="Arial" pitchFamily="34" charset="0"/>
            </a:endParaRPr>
          </a:p>
        </p:txBody>
      </p:sp>
    </p:spTree>
    <p:extLst>
      <p:ext uri="{BB962C8B-B14F-4D97-AF65-F5344CB8AC3E}">
        <p14:creationId xmlns:p14="http://schemas.microsoft.com/office/powerpoint/2010/main" val="1907293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16</a:t>
            </a:fld>
            <a:endParaRPr lang="en-US" dirty="0">
              <a:cs typeface="Arial" pitchFamily="34" charset="0"/>
            </a:endParaRPr>
          </a:p>
        </p:txBody>
      </p:sp>
    </p:spTree>
    <p:extLst>
      <p:ext uri="{BB962C8B-B14F-4D97-AF65-F5344CB8AC3E}">
        <p14:creationId xmlns:p14="http://schemas.microsoft.com/office/powerpoint/2010/main" val="2686638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17</a:t>
            </a:fld>
            <a:endParaRPr lang="en-US" dirty="0">
              <a:cs typeface="Arial" pitchFamily="34" charset="0"/>
            </a:endParaRPr>
          </a:p>
        </p:txBody>
      </p:sp>
    </p:spTree>
    <p:extLst>
      <p:ext uri="{BB962C8B-B14F-4D97-AF65-F5344CB8AC3E}">
        <p14:creationId xmlns:p14="http://schemas.microsoft.com/office/powerpoint/2010/main" val="6767913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e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7.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jpe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2.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3.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4.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5.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6.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82531828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01 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9590"/>
            <a:ext cx="9155957" cy="657014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876462163"/>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3932595971"/>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2610144416"/>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01 Title Slide">
    <p:spTree>
      <p:nvGrpSpPr>
        <p:cNvPr id="1" name=""/>
        <p:cNvGrpSpPr/>
        <p:nvPr/>
      </p:nvGrpSpPr>
      <p:grpSpPr>
        <a:xfrm>
          <a:off x="0" y="0"/>
          <a:ext cx="0" cy="0"/>
          <a:chOff x="0" y="0"/>
          <a:chExt cx="0" cy="0"/>
        </a:xfrm>
      </p:grpSpPr>
      <p:pic>
        <p:nvPicPr>
          <p:cNvPr id="13" name="Picture 12" descr="shutterstock_201882418.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
            <a:ext cx="9203792" cy="5631322"/>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659156833"/>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471605758"/>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25712255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t>1</a:t>
            </a:r>
            <a:endParaRPr lang="en-US" dirty="0"/>
          </a:p>
        </p:txBody>
      </p:sp>
      <p:sp>
        <p:nvSpPr>
          <p:cNvPr id="38" name="Oval 37"/>
          <p:cNvSpPr/>
          <p:nvPr userDrawn="1"/>
        </p:nvSpPr>
        <p:spPr>
          <a:xfrm>
            <a:off x="3872627"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t>2</a:t>
            </a:r>
            <a:endParaRPr lang="en-US" dirty="0"/>
          </a:p>
        </p:txBody>
      </p:sp>
      <p:sp>
        <p:nvSpPr>
          <p:cNvPr id="39" name="Oval 38"/>
          <p:cNvSpPr/>
          <p:nvPr userDrawn="1"/>
        </p:nvSpPr>
        <p:spPr>
          <a:xfrm>
            <a:off x="5850053"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t>3</a:t>
            </a:r>
            <a:endParaRPr lang="en-US" dirty="0"/>
          </a:p>
        </p:txBody>
      </p:sp>
      <p:sp>
        <p:nvSpPr>
          <p:cNvPr id="40" name="Oval 39"/>
          <p:cNvSpPr/>
          <p:nvPr userDrawn="1"/>
        </p:nvSpPr>
        <p:spPr>
          <a:xfrm>
            <a:off x="7791284"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t>4</a:t>
            </a:r>
            <a:endParaRPr lang="en-US" dirty="0"/>
          </a:p>
        </p:txBody>
      </p:sp>
    </p:spTree>
    <p:extLst>
      <p:ext uri="{BB962C8B-B14F-4D97-AF65-F5344CB8AC3E}">
        <p14:creationId xmlns:p14="http://schemas.microsoft.com/office/powerpoint/2010/main" val="63532546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EE3A43"/>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255616041"/>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2669" y="198033"/>
            <a:ext cx="1493429"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3815819279"/>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014 Thank You Slide">
    <p:spTree>
      <p:nvGrpSpPr>
        <p:cNvPr id="1" name=""/>
        <p:cNvGrpSpPr/>
        <p:nvPr/>
      </p:nvGrpSpPr>
      <p:grpSpPr>
        <a:xfrm>
          <a:off x="0" y="0"/>
          <a:ext cx="0" cy="0"/>
          <a:chOff x="0" y="0"/>
          <a:chExt cx="0" cy="0"/>
        </a:xfrm>
      </p:grpSpPr>
      <p:pic>
        <p:nvPicPr>
          <p:cNvPr id="2" name="Picture 1" descr="shutterstock_23159863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9144000" cy="5896251"/>
          </a:xfrm>
          <a:prstGeom prst="rect">
            <a:avLst/>
          </a:prstGeom>
        </p:spPr>
      </p:pic>
      <p:sp>
        <p:nvSpPr>
          <p:cNvPr id="12" name="מלבן 14"/>
          <p:cNvSpPr/>
          <p:nvPr userDrawn="1"/>
        </p:nvSpPr>
        <p:spPr>
          <a:xfrm>
            <a:off x="0" y="3759748"/>
            <a:ext cx="9144000" cy="1750037"/>
          </a:xfrm>
          <a:prstGeom prst="rect">
            <a:avLst/>
          </a:prstGeom>
          <a:solidFill>
            <a:srgbClr val="D9432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44192"/>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9390491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9155594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02 Title and Content">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46399980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3 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dirty="0"/>
          </a:p>
        </p:txBody>
      </p:sp>
    </p:spTree>
    <p:extLst>
      <p:ext uri="{BB962C8B-B14F-4D97-AF65-F5344CB8AC3E}">
        <p14:creationId xmlns:p14="http://schemas.microsoft.com/office/powerpoint/2010/main" val="180104231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6 Picture with Caption">
    <p:spTree>
      <p:nvGrpSpPr>
        <p:cNvPr id="1" name=""/>
        <p:cNvGrpSpPr/>
        <p:nvPr/>
      </p:nvGrpSpPr>
      <p:grpSpPr>
        <a:xfrm>
          <a:off x="0" y="0"/>
          <a:ext cx="0" cy="0"/>
          <a:chOff x="0" y="0"/>
          <a:chExt cx="0" cy="0"/>
        </a:xfrm>
      </p:grpSpPr>
      <p:pic>
        <p:nvPicPr>
          <p:cNvPr id="14" name="תמונה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772" y="1954537"/>
            <a:ext cx="2568370" cy="2569464"/>
          </a:xfrm>
          <a:prstGeom prst="flowChartConnector">
            <a:avLst/>
          </a:prstGeom>
        </p:spPr>
      </p:pic>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rgbClr val="313133"/>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sp>
        <p:nvSpPr>
          <p:cNvPr id="10"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86046513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7 Picture with Caption">
    <p:spTree>
      <p:nvGrpSpPr>
        <p:cNvPr id="1" name=""/>
        <p:cNvGrpSpPr/>
        <p:nvPr/>
      </p:nvGrpSpPr>
      <p:grpSpPr>
        <a:xfrm>
          <a:off x="0" y="0"/>
          <a:ext cx="0" cy="0"/>
          <a:chOff x="0" y="0"/>
          <a:chExt cx="0" cy="0"/>
        </a:xfrm>
      </p:grpSpPr>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4" name="Picture 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
        <p:nvSpPr>
          <p:cNvPr id="41"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421936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8 key topics 1">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29419106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9 key topics 2">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525254"/>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08171387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11 agenda">
    <p:spTree>
      <p:nvGrpSpPr>
        <p:cNvPr id="1" name=""/>
        <p:cNvGrpSpPr/>
        <p:nvPr/>
      </p:nvGrpSpPr>
      <p:grpSpPr>
        <a:xfrm>
          <a:off x="0" y="0"/>
          <a:ext cx="0" cy="0"/>
          <a:chOff x="0" y="0"/>
          <a:chExt cx="0" cy="0"/>
        </a:xfrm>
      </p:grpSpPr>
      <p:sp>
        <p:nvSpPr>
          <p:cNvPr id="33"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38"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42"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43" name="Picture 4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1091" y="192870"/>
            <a:ext cx="1490472" cy="1490472"/>
          </a:xfrm>
          <a:prstGeom prst="ellipse">
            <a:avLst/>
          </a:prstGeom>
          <a:ln w="63500" cap="rnd">
            <a:solidFill>
              <a:schemeClr val="bg1"/>
            </a:solidFill>
          </a:ln>
          <a:effectLst/>
        </p:spPr>
      </p:pic>
      <p:sp>
        <p:nvSpPr>
          <p:cNvPr id="12"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8"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313133"/>
                </a:solidFill>
                <a:latin typeface="+mn-lt"/>
              </a:defRPr>
            </a:lvl1pPr>
          </a:lstStyle>
          <a:p>
            <a:r>
              <a:rPr lang="en-US" dirty="0" smtClean="0"/>
              <a:t>AGENDA/KEY TOPICS</a:t>
            </a:r>
            <a:endParaRPr lang="en-US" dirty="0"/>
          </a:p>
        </p:txBody>
      </p:sp>
    </p:spTree>
    <p:extLst>
      <p:ext uri="{BB962C8B-B14F-4D97-AF65-F5344CB8AC3E}">
        <p14:creationId xmlns:p14="http://schemas.microsoft.com/office/powerpoint/2010/main" val="394097122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2320576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8615409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40282532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463467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7662"/>
          <a:stretch/>
        </p:blipFill>
        <p:spPr>
          <a:xfrm>
            <a:off x="-1" y="-25393"/>
            <a:ext cx="9144001" cy="6605127"/>
          </a:xfrm>
          <a:prstGeom prst="rect">
            <a:avLst/>
          </a:prstGeom>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7429618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9642475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3730096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0316215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354"/>
            <a:ext cx="9168828" cy="657938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4097169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919666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335728472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15728972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01 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21116219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300252653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369180564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44150749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76074617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46077582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28577508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220549461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354"/>
            <a:ext cx="9155957" cy="657014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198123095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426931464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3944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81178573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70374888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26585210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32925597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55594197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dirty="0"/>
          </a:p>
        </p:txBody>
      </p:sp>
    </p:spTree>
    <p:extLst>
      <p:ext uri="{BB962C8B-B14F-4D97-AF65-F5344CB8AC3E}">
        <p14:creationId xmlns:p14="http://schemas.microsoft.com/office/powerpoint/2010/main" val="195115852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pic>
        <p:nvPicPr>
          <p:cNvPr id="14" name="תמונה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2929" y="1954537"/>
            <a:ext cx="2560056" cy="2569464"/>
          </a:xfrm>
          <a:prstGeom prst="flowChartConnector">
            <a:avLst/>
          </a:prstGeom>
        </p:spPr>
      </p:pic>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2"/>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spTree>
    <p:extLst>
      <p:ext uri="{BB962C8B-B14F-4D97-AF65-F5344CB8AC3E}">
        <p14:creationId xmlns:p14="http://schemas.microsoft.com/office/powerpoint/2010/main" val="197654511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6608724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70783858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7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2"/>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36091036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8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21"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0574" y="198033"/>
            <a:ext cx="1491505" cy="1490472"/>
          </a:xfrm>
          <a:prstGeom prst="ellipse">
            <a:avLst/>
          </a:prstGeom>
          <a:ln w="63500" cap="rnd">
            <a:solidFill>
              <a:schemeClr val="bg1"/>
            </a:solidFill>
          </a:ln>
          <a:effectLst/>
        </p:spPr>
      </p:pic>
      <p:sp>
        <p:nvSpPr>
          <p:cNvPr id="14"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16098285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00749533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5373023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1574304267"/>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273614513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85100027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89470589"/>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56325000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334196007"/>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88523459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dirty="0"/>
          </a:p>
        </p:txBody>
      </p:sp>
    </p:spTree>
    <p:extLst>
      <p:ext uri="{BB962C8B-B14F-4D97-AF65-F5344CB8AC3E}">
        <p14:creationId xmlns:p14="http://schemas.microsoft.com/office/powerpoint/2010/main" val="37322936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1"/>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909" y="1954537"/>
            <a:ext cx="2568096" cy="2569464"/>
          </a:xfrm>
          <a:prstGeom prst="flowChartConnector">
            <a:avLst/>
          </a:prstGeom>
        </p:spPr>
      </p:pic>
    </p:spTree>
    <p:extLst>
      <p:ext uri="{BB962C8B-B14F-4D97-AF65-F5344CB8AC3E}">
        <p14:creationId xmlns:p14="http://schemas.microsoft.com/office/powerpoint/2010/main" val="41640219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428445336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38664325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15615249"/>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003466"/>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222373870"/>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29" name="Picture 2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57247" y="204731"/>
            <a:ext cx="1490474"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802513136"/>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7"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2047167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1113860748"/>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3799342935"/>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363477684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448372220"/>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6864883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01 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4062063677"/>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8924496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6"/>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890" y="1954537"/>
            <a:ext cx="2568133" cy="2569464"/>
          </a:xfrm>
          <a:prstGeom prst="flowChartConnector">
            <a:avLst/>
          </a:prstGeom>
        </p:spPr>
      </p:pic>
    </p:spTree>
    <p:extLst>
      <p:ext uri="{BB962C8B-B14F-4D97-AF65-F5344CB8AC3E}">
        <p14:creationId xmlns:p14="http://schemas.microsoft.com/office/powerpoint/2010/main" val="2652153809"/>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4860430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15041350"/>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6"/>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858301053"/>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34" name="Title 1"/>
          <p:cNvSpPr txBox="1">
            <a:spLocks/>
          </p:cNvSpPr>
          <p:nvPr userDrawn="1"/>
        </p:nvSpPr>
        <p:spPr>
          <a:xfrm>
            <a:off x="414045" y="46060"/>
            <a:ext cx="8282085" cy="633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313133"/>
                </a:solidFill>
                <a:latin typeface="+mn-lt"/>
                <a:ea typeface="+mj-ea"/>
                <a:cs typeface="+mj-cs"/>
              </a:defRPr>
            </a:lvl1pPr>
          </a:lstStyle>
          <a:p>
            <a:r>
              <a:rPr lang="en-US" dirty="0" smtClean="0"/>
              <a:t>AGENDA</a:t>
            </a:r>
            <a:endParaRPr lang="en-US" dirty="0"/>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58021" y="204731"/>
            <a:ext cx="1489700" cy="1490472"/>
          </a:xfrm>
          <a:prstGeom prst="ellipse">
            <a:avLst/>
          </a:prstGeom>
          <a:ln w="63500" cap="rnd">
            <a:solidFill>
              <a:schemeClr val="bg1"/>
            </a:solidFill>
          </a:ln>
          <a:effectLst/>
        </p:spPr>
      </p:pic>
      <p:sp>
        <p:nvSpPr>
          <p:cNvPr id="14"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Tree>
    <p:extLst>
      <p:ext uri="{BB962C8B-B14F-4D97-AF65-F5344CB8AC3E}">
        <p14:creationId xmlns:p14="http://schemas.microsoft.com/office/powerpoint/2010/main" val="1701444477"/>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7" name="מלבן 9"/>
          <p:cNvSpPr/>
          <p:nvPr userDrawn="1"/>
        </p:nvSpPr>
        <p:spPr>
          <a:xfrm>
            <a:off x="347240" y="4152976"/>
            <a:ext cx="6700105" cy="1762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033676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2786414694"/>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3271497293"/>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5392"/>
            <a:ext cx="9144000" cy="6099048"/>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1589219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36984866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561371411"/>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977962168"/>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3855901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3"/>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7627" y="1954537"/>
            <a:ext cx="2570660" cy="2569464"/>
          </a:xfrm>
          <a:prstGeom prst="ellipse">
            <a:avLst/>
          </a:prstGeom>
          <a:ln w="63500" cap="rnd">
            <a:solidFill>
              <a:schemeClr val="bg1"/>
            </a:solidFill>
          </a:ln>
          <a:effectLst/>
        </p:spPr>
      </p:pic>
    </p:spTree>
    <p:extLst>
      <p:ext uri="{BB962C8B-B14F-4D97-AF65-F5344CB8AC3E}">
        <p14:creationId xmlns:p14="http://schemas.microsoft.com/office/powerpoint/2010/main" val="313434520"/>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12116751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731990164"/>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EE3A43"/>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485565570"/>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t="-183"/>
          <a:stretch/>
        </p:blipFill>
        <p:spPr>
          <a:xfrm>
            <a:off x="7164932" y="198033"/>
            <a:ext cx="1491166" cy="1490472"/>
          </a:xfrm>
          <a:prstGeom prst="ellipse">
            <a:avLst/>
          </a:prstGeom>
          <a:ln w="63500" cap="rnd">
            <a:solidFill>
              <a:schemeClr val="bg1"/>
            </a:solidFill>
          </a:ln>
          <a:effectLst/>
        </p:spPr>
      </p:pic>
      <p:sp>
        <p:nvSpPr>
          <p:cNvPr id="15"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1366822389"/>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7"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6833222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5392"/>
            <a:ext cx="9144000" cy="6099048"/>
          </a:xfrm>
          <a:prstGeom prst="rect">
            <a:avLst/>
          </a:prstGeom>
        </p:spPr>
      </p:pic>
      <p:sp>
        <p:nvSpPr>
          <p:cNvPr id="12" name="מלבן 14"/>
          <p:cNvSpPr/>
          <p:nvPr userDrawn="1"/>
        </p:nvSpPr>
        <p:spPr>
          <a:xfrm>
            <a:off x="0" y="3759748"/>
            <a:ext cx="9144000" cy="1750037"/>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29585119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483824691"/>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1210271366"/>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349088691"/>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187738606"/>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11371383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5"/>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5676" y="1954537"/>
            <a:ext cx="2574562" cy="2569464"/>
          </a:xfrm>
          <a:prstGeom prst="ellipse">
            <a:avLst/>
          </a:prstGeom>
          <a:ln w="63500" cap="rnd">
            <a:solidFill>
              <a:schemeClr val="bg1"/>
            </a:solidFill>
          </a:ln>
          <a:effectLst/>
        </p:spPr>
      </p:pic>
    </p:spTree>
    <p:extLst>
      <p:ext uri="{BB962C8B-B14F-4D97-AF65-F5344CB8AC3E}">
        <p14:creationId xmlns:p14="http://schemas.microsoft.com/office/powerpoint/2010/main" val="31464925"/>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84296470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183455562"/>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5"/>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57174886"/>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2669" y="198033"/>
            <a:ext cx="1493429"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3368872852"/>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7" name="מלבן 9"/>
          <p:cNvSpPr/>
          <p:nvPr userDrawn="1"/>
        </p:nvSpPr>
        <p:spPr>
          <a:xfrm>
            <a:off x="347240" y="4152976"/>
            <a:ext cx="6700105" cy="17625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0038890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image" Target="../media/image1.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2.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image" Target="../media/image1.pn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3.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5.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6.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5" Type="http://schemas.openxmlformats.org/officeDocument/2006/relationships/slideLayout" Target="../slideLayouts/slideLayout106.xml"/><Relationship Id="rId4" Type="http://schemas.openxmlformats.org/officeDocument/2006/relationships/slideLayout" Target="../slideLayouts/slideLayout105.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41"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584559138"/>
      </p:ext>
    </p:extLst>
  </p:cSld>
  <p:clrMap bg1="lt1" tx1="dk1" bg2="lt2" tx2="dk2" accent1="accent1" accent2="accent2" accent3="accent3" accent4="accent4" accent5="accent5" accent6="accent6" hlink="hlink" folHlink="folHlink"/>
  <p:sldLayoutIdLst>
    <p:sldLayoutId id="2147483718" r:id="rId1"/>
    <p:sldLayoutId id="2147483877" r:id="rId2"/>
    <p:sldLayoutId id="2147483878" r:id="rId3"/>
    <p:sldLayoutId id="2147483879" r:id="rId4"/>
    <p:sldLayoutId id="2147483880" r:id="rId5"/>
    <p:sldLayoutId id="2147483881" r:id="rId6"/>
    <p:sldLayoutId id="2147483908" r:id="rId7"/>
    <p:sldLayoutId id="2147483909" r:id="rId8"/>
    <p:sldLayoutId id="2147483910" r:id="rId9"/>
    <p:sldLayoutId id="2147483929" r:id="rId10"/>
    <p:sldLayoutId id="2147483926" r:id="rId11"/>
    <p:sldLayoutId id="2147483720" r:id="rId12"/>
    <p:sldLayoutId id="2147483869" r:id="rId13"/>
    <p:sldLayoutId id="2147483728" r:id="rId14"/>
    <p:sldLayoutId id="2147483729" r:id="rId15"/>
    <p:sldLayoutId id="2147483730" r:id="rId16"/>
    <p:sldLayoutId id="2147483876" r:id="rId17"/>
    <p:sldLayoutId id="2147483820" r:id="rId18"/>
    <p:sldLayoutId id="2147483737" r:id="rId19"/>
    <p:sldLayoutId id="2147483918" r:id="rId20"/>
    <p:sldLayoutId id="2147483917" r:id="rId21"/>
    <p:sldLayoutId id="2147483912" r:id="rId22"/>
    <p:sldLayoutId id="2147483914" r:id="rId23"/>
    <p:sldLayoutId id="2147483915" r:id="rId24"/>
    <p:sldLayoutId id="2147483916" r:id="rId25"/>
    <p:sldLayoutId id="2147483927" r:id="rId26"/>
    <p:sldLayoutId id="2147483925" r:id="rId27"/>
    <p:sldLayoutId id="2147483741" r:id="rId28"/>
    <p:sldLayoutId id="2147483882" r:id="rId29"/>
    <p:sldLayoutId id="2147483884" r:id="rId30"/>
    <p:sldLayoutId id="2147483919" r:id="rId31"/>
    <p:sldLayoutId id="2147483920" r:id="rId32"/>
    <p:sldLayoutId id="2147483883" r:id="rId33"/>
    <p:sldLayoutId id="2147483921" r:id="rId34"/>
    <p:sldLayoutId id="2147483922" r:id="rId35"/>
    <p:sldLayoutId id="2147483923" r:id="rId36"/>
    <p:sldLayoutId id="2147483928" r:id="rId37"/>
    <p:sldLayoutId id="2147483924" r:id="rId38"/>
    <p:sldLayoutId id="2147483942" r:id="rId3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2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36088085"/>
      </p:ext>
    </p:extLst>
  </p:cSld>
  <p:clrMap bg1="lt1" tx1="dk1" bg2="lt2" tx2="dk2" accent1="accent1" accent2="accent2" accent3="accent3" accent4="accent4" accent5="accent5" accent6="accent6" hlink="hlink" folHlink="folHlink"/>
  <p:sldLayoutIdLst>
    <p:sldLayoutId id="2147483790" r:id="rId1"/>
    <p:sldLayoutId id="2147483886" r:id="rId2"/>
    <p:sldLayoutId id="2147483892" r:id="rId3"/>
    <p:sldLayoutId id="2147483791" r:id="rId4"/>
    <p:sldLayoutId id="2147483870" r:id="rId5"/>
    <p:sldLayoutId id="2147483793" r:id="rId6"/>
    <p:sldLayoutId id="2147483794" r:id="rId7"/>
    <p:sldLayoutId id="2147483795" r:id="rId8"/>
    <p:sldLayoutId id="2147483836" r:id="rId9"/>
    <p:sldLayoutId id="2147483903" r:id="rId10"/>
    <p:sldLayoutId id="2147483797" r:id="rId11"/>
    <p:sldLayoutId id="2147483799" r:id="rId12"/>
    <p:sldLayoutId id="2147483887" r:id="rId13"/>
    <p:sldLayoutId id="2147483888" r:id="rId1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390364215"/>
      </p:ext>
    </p:extLst>
  </p:cSld>
  <p:clrMap bg1="lt1" tx1="dk1" bg2="lt2" tx2="dk2" accent1="accent1" accent2="accent2" accent3="accent3" accent4="accent4" accent5="accent5" accent6="accent6" hlink="hlink" folHlink="folHlink"/>
  <p:sldLayoutIdLst>
    <p:sldLayoutId id="2147483801" r:id="rId1"/>
    <p:sldLayoutId id="2147483889" r:id="rId2"/>
    <p:sldLayoutId id="2147483890" r:id="rId3"/>
    <p:sldLayoutId id="2147483802" r:id="rId4"/>
    <p:sldLayoutId id="2147483811" r:id="rId5"/>
    <p:sldLayoutId id="2147483804" r:id="rId6"/>
    <p:sldLayoutId id="2147483805" r:id="rId7"/>
    <p:sldLayoutId id="2147483806" r:id="rId8"/>
    <p:sldLayoutId id="2147483837" r:id="rId9"/>
    <p:sldLayoutId id="2147483904" r:id="rId10"/>
    <p:sldLayoutId id="2147483808" r:id="rId11"/>
    <p:sldLayoutId id="2147483810" r:id="rId12"/>
    <p:sldLayoutId id="2147483893" r:id="rId13"/>
    <p:sldLayoutId id="2147483894" r:id="rId1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4016069231"/>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23" r:id="rId3"/>
    <p:sldLayoutId id="2147483827" r:id="rId4"/>
    <p:sldLayoutId id="2147483828" r:id="rId5"/>
    <p:sldLayoutId id="2147483829" r:id="rId6"/>
    <p:sldLayoutId id="2147483838" r:id="rId7"/>
    <p:sldLayoutId id="2147483831" r:id="rId8"/>
    <p:sldLayoutId id="2147483832" r:id="rId9"/>
    <p:sldLayoutId id="2147483834" r:id="rId10"/>
    <p:sldLayoutId id="2147483897"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pic>
        <p:nvPicPr>
          <p:cNvPr id="10" name="תמונה 12"/>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Tree>
    <p:extLst>
      <p:ext uri="{BB962C8B-B14F-4D97-AF65-F5344CB8AC3E}">
        <p14:creationId xmlns:p14="http://schemas.microsoft.com/office/powerpoint/2010/main" val="4050765326"/>
      </p:ext>
    </p:extLst>
  </p:cSld>
  <p:clrMap bg1="lt1" tx1="dk1" bg2="lt2" tx2="dk2" accent1="accent1" accent2="accent2" accent3="accent3" accent4="accent4" accent5="accent5" accent6="accent6" hlink="hlink" folHlink="folHlink"/>
  <p:sldLayoutIdLst>
    <p:sldLayoutId id="2147483840" r:id="rId1"/>
    <p:sldLayoutId id="2147483898" r:id="rId2"/>
    <p:sldLayoutId id="2147483899" r:id="rId3"/>
    <p:sldLayoutId id="2147483841" r:id="rId4"/>
    <p:sldLayoutId id="2147483845" r:id="rId5"/>
    <p:sldLayoutId id="2147483846" r:id="rId6"/>
    <p:sldLayoutId id="2147483847" r:id="rId7"/>
    <p:sldLayoutId id="2147483848" r:id="rId8"/>
    <p:sldLayoutId id="2147483905" r:id="rId9"/>
    <p:sldLayoutId id="2147483851" r:id="rId10"/>
    <p:sldLayoutId id="2147483853" r:id="rId11"/>
    <p:sldLayoutId id="2147483931"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309912919"/>
      </p:ext>
    </p:extLst>
  </p:cSld>
  <p:clrMap bg1="lt1" tx1="dk1" bg2="lt2" tx2="dk2" accent1="accent1" accent2="accent2" accent3="accent3" accent4="accent4" accent5="accent5" accent6="accent6" hlink="hlink" folHlink="folHlink"/>
  <p:sldLayoutIdLst>
    <p:sldLayoutId id="2147483855" r:id="rId1"/>
    <p:sldLayoutId id="2147483901" r:id="rId2"/>
    <p:sldLayoutId id="2147483856" r:id="rId3"/>
    <p:sldLayoutId id="2147483860" r:id="rId4"/>
    <p:sldLayoutId id="2147483861" r:id="rId5"/>
    <p:sldLayoutId id="2147483862" r:id="rId6"/>
    <p:sldLayoutId id="2147483863" r:id="rId7"/>
    <p:sldLayoutId id="2147483907" r:id="rId8"/>
    <p:sldLayoutId id="2147483866" r:id="rId9"/>
    <p:sldLayoutId id="2147483868" r:id="rId10"/>
    <p:sldLayoutId id="2147483902"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1" name="תמונה 12"/>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624459746"/>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7" r:id="rId4"/>
    <p:sldLayoutId id="2147483938" r:id="rId5"/>
    <p:sldLayoutId id="2147483939" r:id="rId6"/>
    <p:sldLayoutId id="2147483941" r:id="rId7"/>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39.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62.png"/></Relationships>
</file>

<file path=ppt/slides/_rels/slide2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מלבן 7"/>
          <p:cNvSpPr/>
          <p:nvPr/>
        </p:nvSpPr>
        <p:spPr>
          <a:xfrm>
            <a:off x="0" y="55935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0" name="מלבן 14"/>
          <p:cNvSpPr/>
          <p:nvPr/>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Rectangle 1"/>
          <p:cNvSpPr/>
          <p:nvPr/>
        </p:nvSpPr>
        <p:spPr>
          <a:xfrm>
            <a:off x="0" y="4931657"/>
            <a:ext cx="9144000" cy="928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idx="4294967295"/>
          </p:nvPr>
        </p:nvSpPr>
        <p:spPr>
          <a:xfrm>
            <a:off x="64008" y="5000647"/>
            <a:ext cx="8993876" cy="767919"/>
          </a:xfrm>
        </p:spPr>
        <p:txBody>
          <a:bodyPr>
            <a:noAutofit/>
          </a:bodyPr>
          <a:lstStyle/>
          <a:p>
            <a:pPr algn="ctr"/>
            <a:r>
              <a:rPr lang="en-US" sz="3000" dirty="0">
                <a:solidFill>
                  <a:schemeClr val="bg1"/>
                </a:solidFill>
              </a:rPr>
              <a:t>Shared licenses from network zone </a:t>
            </a:r>
            <a:r>
              <a:rPr lang="en-US" sz="3000" dirty="0" smtClean="0">
                <a:solidFill>
                  <a:schemeClr val="bg1"/>
                </a:solidFill>
              </a:rPr>
              <a:t/>
            </a:r>
            <a:br>
              <a:rPr lang="en-US" sz="3000" dirty="0" smtClean="0">
                <a:solidFill>
                  <a:schemeClr val="bg1"/>
                </a:solidFill>
              </a:rPr>
            </a:br>
            <a:r>
              <a:rPr lang="en-US" sz="3000" dirty="0" smtClean="0">
                <a:solidFill>
                  <a:schemeClr val="bg1"/>
                </a:solidFill>
              </a:rPr>
              <a:t>and </a:t>
            </a:r>
            <a:r>
              <a:rPr lang="en-US" sz="3000" dirty="0">
                <a:solidFill>
                  <a:schemeClr val="bg1"/>
                </a:solidFill>
              </a:rPr>
              <a:t>POLs in member institutions</a:t>
            </a:r>
            <a:endParaRPr lang="en-US" sz="3000" dirty="0">
              <a:solidFill>
                <a:schemeClr val="bg1"/>
              </a:solidFill>
            </a:endParaRPr>
          </a:p>
        </p:txBody>
      </p:sp>
      <p:sp>
        <p:nvSpPr>
          <p:cNvPr id="12" name="מציין מיקום טקסט 4"/>
          <p:cNvSpPr txBox="1">
            <a:spLocks/>
          </p:cNvSpPr>
          <p:nvPr/>
        </p:nvSpPr>
        <p:spPr>
          <a:xfrm>
            <a:off x="143691" y="6162097"/>
            <a:ext cx="5053993" cy="468651"/>
          </a:xfrm>
          <a:prstGeom prst="rect">
            <a:avLst/>
          </a:prstGeom>
        </p:spPr>
        <p:txBody>
          <a:bodyPr anchor="t" anchorCtr="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kern="1200" baseline="0">
                <a:solidFill>
                  <a:schemeClr val="bg1"/>
                </a:solidFill>
                <a:latin typeface="+mn-lt"/>
                <a:ea typeface="+mn-ea"/>
                <a:cs typeface="+mn-cs"/>
              </a:defRPr>
            </a:lvl1pPr>
            <a:lvl2pPr marL="457200" indent="0" algn="l" defTabSz="914400" rtl="0" eaLnBrk="1" latinLnBrk="0" hangingPunct="1">
              <a:lnSpc>
                <a:spcPct val="100000"/>
              </a:lnSpc>
              <a:spcBef>
                <a:spcPts val="0"/>
              </a:spcBef>
              <a:spcAft>
                <a:spcPts val="0"/>
              </a:spcAft>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0"/>
              </a:spcAft>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0"/>
              </a:spcAft>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800" dirty="0" smtClean="0"/>
              <a:t>Yoel Kortick.  Senior Librarian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8380" y="5942481"/>
            <a:ext cx="1609483" cy="664522"/>
          </a:xfrm>
          <a:prstGeom prst="rect">
            <a:avLst/>
          </a:prstGeom>
        </p:spPr>
      </p:pic>
      <p:sp>
        <p:nvSpPr>
          <p:cNvPr id="4" name="TextBox 3"/>
          <p:cNvSpPr txBox="1"/>
          <p:nvPr/>
        </p:nvSpPr>
        <p:spPr>
          <a:xfrm>
            <a:off x="0" y="6658180"/>
            <a:ext cx="4846320" cy="184666"/>
          </a:xfrm>
          <a:prstGeom prst="rect">
            <a:avLst/>
          </a:prstGeom>
          <a:noFill/>
        </p:spPr>
        <p:txBody>
          <a:bodyPr wrap="square" rtlCol="0">
            <a:spAutoFit/>
          </a:bodyPr>
          <a:lstStyle/>
          <a:p>
            <a:r>
              <a:rPr lang="en-US" sz="600" dirty="0">
                <a:solidFill>
                  <a:schemeClr val="bg1"/>
                </a:solidFill>
              </a:rPr>
              <a:t>http://www.julac.org/</a:t>
            </a:r>
          </a:p>
        </p:txBody>
      </p:sp>
      <p:pic>
        <p:nvPicPr>
          <p:cNvPr id="1030"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4" y="0"/>
            <a:ext cx="9144000" cy="233463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4"/>
          <a:stretch>
            <a:fillRect/>
          </a:stretch>
        </p:blipFill>
        <p:spPr>
          <a:xfrm>
            <a:off x="0" y="2375353"/>
            <a:ext cx="2534004" cy="714475"/>
          </a:xfrm>
          <a:prstGeom prst="rect">
            <a:avLst/>
          </a:prstGeom>
        </p:spPr>
      </p:pic>
      <p:pic>
        <p:nvPicPr>
          <p:cNvPr id="16" name="Picture 15"/>
          <p:cNvPicPr>
            <a:picLocks noChangeAspect="1"/>
          </p:cNvPicPr>
          <p:nvPr/>
        </p:nvPicPr>
        <p:blipFill>
          <a:blip r:embed="rId5"/>
          <a:stretch>
            <a:fillRect/>
          </a:stretch>
        </p:blipFill>
        <p:spPr>
          <a:xfrm>
            <a:off x="2534004" y="2442802"/>
            <a:ext cx="2133898" cy="628738"/>
          </a:xfrm>
          <a:prstGeom prst="rect">
            <a:avLst/>
          </a:prstGeom>
        </p:spPr>
      </p:pic>
      <p:pic>
        <p:nvPicPr>
          <p:cNvPr id="17" name="Picture 16"/>
          <p:cNvPicPr>
            <a:picLocks noChangeAspect="1"/>
          </p:cNvPicPr>
          <p:nvPr/>
        </p:nvPicPr>
        <p:blipFill>
          <a:blip r:embed="rId6"/>
          <a:stretch>
            <a:fillRect/>
          </a:stretch>
        </p:blipFill>
        <p:spPr>
          <a:xfrm>
            <a:off x="5384328" y="2488931"/>
            <a:ext cx="2495898" cy="590632"/>
          </a:xfrm>
          <a:prstGeom prst="rect">
            <a:avLst/>
          </a:prstGeom>
        </p:spPr>
      </p:pic>
      <p:pic>
        <p:nvPicPr>
          <p:cNvPr id="18" name="Picture 17"/>
          <p:cNvPicPr>
            <a:picLocks noChangeAspect="1"/>
          </p:cNvPicPr>
          <p:nvPr/>
        </p:nvPicPr>
        <p:blipFill>
          <a:blip r:embed="rId7"/>
          <a:stretch>
            <a:fillRect/>
          </a:stretch>
        </p:blipFill>
        <p:spPr>
          <a:xfrm>
            <a:off x="54864" y="3184448"/>
            <a:ext cx="2143424" cy="724001"/>
          </a:xfrm>
          <a:prstGeom prst="rect">
            <a:avLst/>
          </a:prstGeom>
        </p:spPr>
      </p:pic>
      <p:pic>
        <p:nvPicPr>
          <p:cNvPr id="19" name="Picture 18"/>
          <p:cNvPicPr>
            <a:picLocks noChangeAspect="1"/>
          </p:cNvPicPr>
          <p:nvPr/>
        </p:nvPicPr>
        <p:blipFill>
          <a:blip r:embed="rId8"/>
          <a:stretch>
            <a:fillRect/>
          </a:stretch>
        </p:blipFill>
        <p:spPr>
          <a:xfrm>
            <a:off x="2596911" y="3133476"/>
            <a:ext cx="2505425" cy="828791"/>
          </a:xfrm>
          <a:prstGeom prst="rect">
            <a:avLst/>
          </a:prstGeom>
        </p:spPr>
      </p:pic>
      <p:pic>
        <p:nvPicPr>
          <p:cNvPr id="20" name="Picture 19"/>
          <p:cNvPicPr>
            <a:picLocks noChangeAspect="1"/>
          </p:cNvPicPr>
          <p:nvPr/>
        </p:nvPicPr>
        <p:blipFill>
          <a:blip r:embed="rId9"/>
          <a:stretch>
            <a:fillRect/>
          </a:stretch>
        </p:blipFill>
        <p:spPr>
          <a:xfrm>
            <a:off x="5384328" y="3156643"/>
            <a:ext cx="2638793" cy="828791"/>
          </a:xfrm>
          <a:prstGeom prst="rect">
            <a:avLst/>
          </a:prstGeom>
        </p:spPr>
      </p:pic>
      <p:pic>
        <p:nvPicPr>
          <p:cNvPr id="21" name="Picture 20"/>
          <p:cNvPicPr>
            <a:picLocks noChangeAspect="1"/>
          </p:cNvPicPr>
          <p:nvPr/>
        </p:nvPicPr>
        <p:blipFill>
          <a:blip r:embed="rId10"/>
          <a:stretch>
            <a:fillRect/>
          </a:stretch>
        </p:blipFill>
        <p:spPr>
          <a:xfrm>
            <a:off x="27432" y="3972347"/>
            <a:ext cx="1752845" cy="685896"/>
          </a:xfrm>
          <a:prstGeom prst="rect">
            <a:avLst/>
          </a:prstGeom>
        </p:spPr>
      </p:pic>
      <p:pic>
        <p:nvPicPr>
          <p:cNvPr id="22" name="Picture 21"/>
          <p:cNvPicPr>
            <a:picLocks noChangeAspect="1"/>
          </p:cNvPicPr>
          <p:nvPr/>
        </p:nvPicPr>
        <p:blipFill>
          <a:blip r:embed="rId11"/>
          <a:stretch>
            <a:fillRect/>
          </a:stretch>
        </p:blipFill>
        <p:spPr>
          <a:xfrm>
            <a:off x="2596911" y="3967145"/>
            <a:ext cx="2029108" cy="657317"/>
          </a:xfrm>
          <a:prstGeom prst="rect">
            <a:avLst/>
          </a:prstGeom>
        </p:spPr>
      </p:pic>
    </p:spTree>
    <p:extLst>
      <p:ext uri="{BB962C8B-B14F-4D97-AF65-F5344CB8AC3E}">
        <p14:creationId xmlns:p14="http://schemas.microsoft.com/office/powerpoint/2010/main" val="36864988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761733" y="1555503"/>
            <a:ext cx="5620534" cy="4896533"/>
          </a:xfrm>
          <a:prstGeom prst="rect">
            <a:avLst/>
          </a:prstGeom>
          <a:ln>
            <a:solidFill>
              <a:schemeClr val="accent1"/>
            </a:solidFill>
          </a:ln>
        </p:spPr>
      </p:pic>
      <p:sp>
        <p:nvSpPr>
          <p:cNvPr id="2" name="TextBox 1"/>
          <p:cNvSpPr txBox="1"/>
          <p:nvPr/>
        </p:nvSpPr>
        <p:spPr>
          <a:xfrm>
            <a:off x="188949" y="739081"/>
            <a:ext cx="8717936" cy="1089718"/>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dirty="0" smtClean="0">
                <a:solidFill>
                  <a:schemeClr val="tx1"/>
                </a:solidFill>
              </a:rPr>
              <a:t>The staff user can then choose to distribute to all members or only to specific members.  Here we have chosen all members.</a:t>
            </a:r>
            <a:endParaRPr lang="en-US" sz="2400" dirty="0">
              <a:solidFill>
                <a:schemeClr val="tx1"/>
              </a:solidFill>
            </a:endParaRPr>
          </a:p>
          <a:p>
            <a:endParaRPr lang="en-GB" sz="2400" b="0" dirty="0"/>
          </a:p>
        </p:txBody>
      </p:sp>
      <p:sp>
        <p:nvSpPr>
          <p:cNvPr id="4" name="Rectangle 3"/>
          <p:cNvSpPr/>
          <p:nvPr/>
        </p:nvSpPr>
        <p:spPr bwMode="auto">
          <a:xfrm>
            <a:off x="2052869" y="2746193"/>
            <a:ext cx="272322" cy="872218"/>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p:nvPr/>
        </p:nvSpPr>
        <p:spPr bwMode="auto">
          <a:xfrm>
            <a:off x="6603284" y="5982788"/>
            <a:ext cx="764165" cy="458632"/>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itle 4"/>
          <p:cNvSpPr>
            <a:spLocks noGrp="1"/>
          </p:cNvSpPr>
          <p:nvPr>
            <p:ph type="title"/>
          </p:nvPr>
        </p:nvSpPr>
        <p:spPr>
          <a:xfrm>
            <a:off x="414045" y="18352"/>
            <a:ext cx="8282085" cy="633250"/>
          </a:xfrm>
        </p:spPr>
        <p:txBody>
          <a:bodyPr/>
          <a:lstStyle/>
          <a:p>
            <a:r>
              <a:rPr lang="en-US" dirty="0" smtClean="0"/>
              <a:t>Distributing shared licenses to member institutions</a:t>
            </a:r>
            <a:endParaRPr lang="en-US" sz="3600" dirty="0"/>
          </a:p>
        </p:txBody>
      </p:sp>
    </p:spTree>
    <p:extLst>
      <p:ext uri="{BB962C8B-B14F-4D97-AF65-F5344CB8AC3E}">
        <p14:creationId xmlns:p14="http://schemas.microsoft.com/office/powerpoint/2010/main" val="2445515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949" y="739081"/>
            <a:ext cx="8717936" cy="1089718"/>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dirty="0" smtClean="0">
                <a:solidFill>
                  <a:schemeClr val="tx1"/>
                </a:solidFill>
              </a:rPr>
              <a:t>Clicking “submit” runs the job </a:t>
            </a:r>
            <a:r>
              <a:rPr lang="en-US" sz="2400" dirty="0">
                <a:solidFill>
                  <a:schemeClr val="tx1"/>
                </a:solidFill>
              </a:rPr>
              <a:t>“Distribute network Acquisition changes to </a:t>
            </a:r>
            <a:r>
              <a:rPr lang="en-US" sz="2400" dirty="0" smtClean="0">
                <a:solidFill>
                  <a:schemeClr val="tx1"/>
                </a:solidFill>
              </a:rPr>
              <a:t>members”</a:t>
            </a:r>
            <a:endParaRPr lang="en-GB" sz="2400" b="0" dirty="0"/>
          </a:p>
        </p:txBody>
      </p:sp>
      <p:sp>
        <p:nvSpPr>
          <p:cNvPr id="12" name="Title 4"/>
          <p:cNvSpPr>
            <a:spLocks noGrp="1"/>
          </p:cNvSpPr>
          <p:nvPr>
            <p:ph type="title"/>
          </p:nvPr>
        </p:nvSpPr>
        <p:spPr>
          <a:xfrm>
            <a:off x="414045" y="18352"/>
            <a:ext cx="8282085" cy="633250"/>
          </a:xfrm>
        </p:spPr>
        <p:txBody>
          <a:bodyPr/>
          <a:lstStyle/>
          <a:p>
            <a:r>
              <a:rPr lang="en-US" dirty="0" smtClean="0"/>
              <a:t>Distributing shared licenses to member institutions</a:t>
            </a:r>
            <a:endParaRPr lang="en-US" sz="3600" dirty="0"/>
          </a:p>
        </p:txBody>
      </p:sp>
      <p:pic>
        <p:nvPicPr>
          <p:cNvPr id="3" name="Picture 2"/>
          <p:cNvPicPr>
            <a:picLocks noChangeAspect="1"/>
          </p:cNvPicPr>
          <p:nvPr/>
        </p:nvPicPr>
        <p:blipFill>
          <a:blip r:embed="rId3"/>
          <a:stretch>
            <a:fillRect/>
          </a:stretch>
        </p:blipFill>
        <p:spPr>
          <a:xfrm>
            <a:off x="73489" y="2761502"/>
            <a:ext cx="8961120" cy="875769"/>
          </a:xfrm>
          <a:prstGeom prst="rect">
            <a:avLst/>
          </a:prstGeom>
          <a:ln>
            <a:solidFill>
              <a:schemeClr val="accent1"/>
            </a:solidFill>
          </a:ln>
        </p:spPr>
      </p:pic>
    </p:spTree>
    <p:extLst>
      <p:ext uri="{BB962C8B-B14F-4D97-AF65-F5344CB8AC3E}">
        <p14:creationId xmlns:p14="http://schemas.microsoft.com/office/powerpoint/2010/main" val="3482056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600470" y="5914"/>
            <a:ext cx="2543530" cy="1219370"/>
          </a:xfrm>
          <a:prstGeom prst="rect">
            <a:avLst/>
          </a:prstGeom>
        </p:spPr>
      </p:pic>
      <p:sp>
        <p:nvSpPr>
          <p:cNvPr id="2" name="Slide Number Placeholder 1"/>
          <p:cNvSpPr>
            <a:spLocks noGrp="1"/>
          </p:cNvSpPr>
          <p:nvPr>
            <p:ph type="sldNum" sz="quarter" idx="12"/>
          </p:nvPr>
        </p:nvSpPr>
        <p:spPr/>
        <p:txBody>
          <a:bodyPr/>
          <a:lstStyle/>
          <a:p>
            <a:fld id="{1C146586-7EC2-481D-848F-8CE41EB2DE6C}" type="slidenum">
              <a:rPr lang="en-US" smtClean="0"/>
              <a:pPr/>
              <a:t>12</a:t>
            </a:fld>
            <a:endParaRPr lang="en-US" dirty="0"/>
          </a:p>
        </p:txBody>
      </p:sp>
      <p:pic>
        <p:nvPicPr>
          <p:cNvPr id="3" name="Picture 2"/>
          <p:cNvPicPr>
            <a:picLocks noChangeAspect="1"/>
          </p:cNvPicPr>
          <p:nvPr/>
        </p:nvPicPr>
        <p:blipFill>
          <a:blip r:embed="rId3"/>
          <a:stretch>
            <a:fillRect/>
          </a:stretch>
        </p:blipFill>
        <p:spPr>
          <a:xfrm>
            <a:off x="161632" y="869619"/>
            <a:ext cx="1126599" cy="5462942"/>
          </a:xfrm>
          <a:prstGeom prst="rect">
            <a:avLst/>
          </a:prstGeom>
        </p:spPr>
      </p:pic>
      <p:sp>
        <p:nvSpPr>
          <p:cNvPr id="14" name="TextBox 13"/>
          <p:cNvSpPr txBox="1"/>
          <p:nvPr/>
        </p:nvSpPr>
        <p:spPr>
          <a:xfrm>
            <a:off x="40942" y="6373504"/>
            <a:ext cx="3575715" cy="200055"/>
          </a:xfrm>
          <a:prstGeom prst="rect">
            <a:avLst/>
          </a:prstGeom>
          <a:noFill/>
        </p:spPr>
        <p:txBody>
          <a:bodyPr wrap="square" rtlCol="0">
            <a:spAutoFit/>
          </a:bodyPr>
          <a:lstStyle/>
          <a:p>
            <a:r>
              <a:rPr lang="en-US" sz="700" dirty="0"/>
              <a:t>https://slidemodel.com/templates/animated-rainbow-business-powerpoint-template/</a:t>
            </a:r>
          </a:p>
        </p:txBody>
      </p:sp>
      <p:sp>
        <p:nvSpPr>
          <p:cNvPr id="17" name="TextBox 16"/>
          <p:cNvSpPr txBox="1"/>
          <p:nvPr/>
        </p:nvSpPr>
        <p:spPr>
          <a:xfrm>
            <a:off x="3657599" y="6343546"/>
            <a:ext cx="4817661" cy="200055"/>
          </a:xfrm>
          <a:prstGeom prst="rect">
            <a:avLst/>
          </a:prstGeom>
          <a:noFill/>
        </p:spPr>
        <p:txBody>
          <a:bodyPr wrap="square" rtlCol="0">
            <a:spAutoFit/>
          </a:bodyPr>
          <a:lstStyle/>
          <a:p>
            <a:r>
              <a:rPr lang="en-US" sz="700" dirty="0"/>
              <a:t>http://image.shutterstock.com/z/stock-photo-business-hand-writing-blank-agenda-list-130255148.jpg</a:t>
            </a:r>
          </a:p>
        </p:txBody>
      </p:sp>
      <p:sp>
        <p:nvSpPr>
          <p:cNvPr id="18" name="Rectangle 17"/>
          <p:cNvSpPr/>
          <p:nvPr/>
        </p:nvSpPr>
        <p:spPr>
          <a:xfrm>
            <a:off x="0" y="0"/>
            <a:ext cx="6600470" cy="750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392072" y="2324844"/>
            <a:ext cx="7166712" cy="461665"/>
          </a:xfrm>
          <a:prstGeom prst="rect">
            <a:avLst/>
          </a:prstGeom>
          <a:noFill/>
        </p:spPr>
        <p:txBody>
          <a:bodyPr wrap="square" rtlCol="0">
            <a:spAutoFit/>
          </a:bodyPr>
          <a:lstStyle/>
          <a:p>
            <a:r>
              <a:rPr lang="en-US" sz="2400" dirty="0" smtClean="0"/>
              <a:t>Adding the shared license in Network Zone</a:t>
            </a:r>
            <a:endParaRPr lang="en-US" sz="2400" dirty="0"/>
          </a:p>
        </p:txBody>
      </p:sp>
      <p:sp>
        <p:nvSpPr>
          <p:cNvPr id="21" name="TextBox 20"/>
          <p:cNvSpPr txBox="1"/>
          <p:nvPr/>
        </p:nvSpPr>
        <p:spPr>
          <a:xfrm>
            <a:off x="1392072" y="3363828"/>
            <a:ext cx="7301552" cy="461665"/>
          </a:xfrm>
          <a:prstGeom prst="rect">
            <a:avLst/>
          </a:prstGeom>
          <a:noFill/>
        </p:spPr>
        <p:txBody>
          <a:bodyPr wrap="square" rtlCol="0">
            <a:spAutoFit/>
          </a:bodyPr>
          <a:lstStyle/>
          <a:p>
            <a:r>
              <a:rPr lang="en-US" sz="2400" dirty="0" smtClean="0"/>
              <a:t>Distributing shared licenses to member institutions</a:t>
            </a:r>
            <a:endParaRPr lang="en-US" sz="3200" dirty="0"/>
          </a:p>
        </p:txBody>
      </p:sp>
      <p:sp>
        <p:nvSpPr>
          <p:cNvPr id="24" name="Rectangle 23"/>
          <p:cNvSpPr/>
          <p:nvPr/>
        </p:nvSpPr>
        <p:spPr>
          <a:xfrm>
            <a:off x="1370973" y="4283981"/>
            <a:ext cx="6466741" cy="7429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Box 15"/>
          <p:cNvSpPr txBox="1"/>
          <p:nvPr/>
        </p:nvSpPr>
        <p:spPr>
          <a:xfrm>
            <a:off x="1392072" y="1224229"/>
            <a:ext cx="7301552" cy="461665"/>
          </a:xfrm>
          <a:prstGeom prst="rect">
            <a:avLst/>
          </a:prstGeom>
          <a:noFill/>
        </p:spPr>
        <p:txBody>
          <a:bodyPr wrap="square" rtlCol="0">
            <a:spAutoFit/>
          </a:bodyPr>
          <a:lstStyle/>
          <a:p>
            <a:r>
              <a:rPr lang="en-US" sz="2400" dirty="0" smtClean="0"/>
              <a:t>Introduction</a:t>
            </a:r>
            <a:endParaRPr lang="en-US" sz="3200" dirty="0"/>
          </a:p>
        </p:txBody>
      </p:sp>
      <p:sp>
        <p:nvSpPr>
          <p:cNvPr id="13" name="TextBox 12"/>
          <p:cNvSpPr txBox="1"/>
          <p:nvPr/>
        </p:nvSpPr>
        <p:spPr>
          <a:xfrm>
            <a:off x="1392072" y="5521882"/>
            <a:ext cx="7660490" cy="461665"/>
          </a:xfrm>
          <a:prstGeom prst="rect">
            <a:avLst/>
          </a:prstGeom>
          <a:noFill/>
        </p:spPr>
        <p:txBody>
          <a:bodyPr wrap="square" rtlCol="0">
            <a:spAutoFit/>
          </a:bodyPr>
          <a:lstStyle/>
          <a:p>
            <a:r>
              <a:rPr lang="en-US" sz="2400" dirty="0" smtClean="0"/>
              <a:t>text</a:t>
            </a:r>
            <a:endParaRPr lang="en-US" sz="2400" dirty="0"/>
          </a:p>
        </p:txBody>
      </p:sp>
      <p:sp>
        <p:nvSpPr>
          <p:cNvPr id="19" name="TextBox 18"/>
          <p:cNvSpPr txBox="1"/>
          <p:nvPr/>
        </p:nvSpPr>
        <p:spPr>
          <a:xfrm>
            <a:off x="1400779" y="4407183"/>
            <a:ext cx="7660490" cy="461665"/>
          </a:xfrm>
          <a:prstGeom prst="rect">
            <a:avLst/>
          </a:prstGeom>
          <a:noFill/>
        </p:spPr>
        <p:txBody>
          <a:bodyPr wrap="square" rtlCol="0">
            <a:spAutoFit/>
          </a:bodyPr>
          <a:lstStyle/>
          <a:p>
            <a:r>
              <a:rPr lang="en-US" sz="2400" dirty="0" smtClean="0"/>
              <a:t>Using the shared license in the member institution</a:t>
            </a:r>
            <a:endParaRPr lang="en-US" sz="2400" dirty="0"/>
          </a:p>
        </p:txBody>
      </p:sp>
      <p:sp>
        <p:nvSpPr>
          <p:cNvPr id="15" name="Rectangle 14"/>
          <p:cNvSpPr/>
          <p:nvPr/>
        </p:nvSpPr>
        <p:spPr>
          <a:xfrm>
            <a:off x="40942" y="5238206"/>
            <a:ext cx="2245058" cy="1094355"/>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11739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949" y="817459"/>
            <a:ext cx="8717936" cy="1442415"/>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solidFill>
                  <a:schemeClr val="tx1"/>
                </a:solidFill>
              </a:rPr>
              <a:t>In the member institution all shared licenses have a check box in the “Shared” column of the list of licenses.</a:t>
            </a:r>
          </a:p>
          <a:p>
            <a:r>
              <a:rPr lang="en-US" sz="2400" dirty="0" smtClean="0">
                <a:solidFill>
                  <a:schemeClr val="tx1"/>
                </a:solidFill>
              </a:rPr>
              <a:t>Here is license code FFP in the </a:t>
            </a:r>
            <a:r>
              <a:rPr lang="en-US" sz="2400" b="1" dirty="0" smtClean="0">
                <a:solidFill>
                  <a:schemeClr val="tx1"/>
                </a:solidFill>
              </a:rPr>
              <a:t>network</a:t>
            </a:r>
          </a:p>
          <a:p>
            <a:endParaRPr lang="en-US" sz="2400" b="0" dirty="0" smtClean="0">
              <a:solidFill>
                <a:schemeClr val="tx1"/>
              </a:solidFill>
            </a:endParaRPr>
          </a:p>
        </p:txBody>
      </p:sp>
      <p:sp>
        <p:nvSpPr>
          <p:cNvPr id="4" name="Title 4"/>
          <p:cNvSpPr>
            <a:spLocks noGrp="1"/>
          </p:cNvSpPr>
          <p:nvPr>
            <p:ph type="title"/>
          </p:nvPr>
        </p:nvSpPr>
        <p:spPr>
          <a:xfrm>
            <a:off x="414045" y="18352"/>
            <a:ext cx="8282085" cy="633250"/>
          </a:xfrm>
        </p:spPr>
        <p:txBody>
          <a:bodyPr/>
          <a:lstStyle/>
          <a:p>
            <a:r>
              <a:rPr lang="en-US" dirty="0" smtClean="0"/>
              <a:t>Using the shared license in the member institution</a:t>
            </a:r>
            <a:endParaRPr lang="en-US" sz="3600" dirty="0"/>
          </a:p>
        </p:txBody>
      </p:sp>
      <p:pic>
        <p:nvPicPr>
          <p:cNvPr id="3" name="Picture 2"/>
          <p:cNvPicPr>
            <a:picLocks noChangeAspect="1"/>
          </p:cNvPicPr>
          <p:nvPr/>
        </p:nvPicPr>
        <p:blipFill>
          <a:blip r:embed="rId3"/>
          <a:stretch>
            <a:fillRect/>
          </a:stretch>
        </p:blipFill>
        <p:spPr>
          <a:xfrm>
            <a:off x="74283" y="2236107"/>
            <a:ext cx="8961120" cy="1185653"/>
          </a:xfrm>
          <a:prstGeom prst="rect">
            <a:avLst/>
          </a:prstGeom>
          <a:ln>
            <a:solidFill>
              <a:schemeClr val="accent1"/>
            </a:solidFill>
          </a:ln>
        </p:spPr>
      </p:pic>
      <p:sp>
        <p:nvSpPr>
          <p:cNvPr id="5" name="TextBox 4"/>
          <p:cNvSpPr txBox="1"/>
          <p:nvPr/>
        </p:nvSpPr>
        <p:spPr>
          <a:xfrm>
            <a:off x="184593" y="3543246"/>
            <a:ext cx="8717936" cy="467051"/>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solidFill>
                  <a:schemeClr val="tx1"/>
                </a:solidFill>
              </a:rPr>
              <a:t>Here is the license in </a:t>
            </a:r>
            <a:r>
              <a:rPr lang="en-US" sz="2400" b="1" dirty="0" smtClean="0">
                <a:solidFill>
                  <a:schemeClr val="tx1"/>
                </a:solidFill>
              </a:rPr>
              <a:t>member institution </a:t>
            </a:r>
            <a:r>
              <a:rPr lang="en-US" sz="2400" b="0" dirty="0" smtClean="0">
                <a:solidFill>
                  <a:schemeClr val="tx1"/>
                </a:solidFill>
              </a:rPr>
              <a:t>“Alma University”</a:t>
            </a:r>
          </a:p>
          <a:p>
            <a:endParaRPr lang="en-US" sz="2400" b="0" dirty="0" smtClean="0">
              <a:solidFill>
                <a:schemeClr val="tx1"/>
              </a:solidFill>
            </a:endParaRPr>
          </a:p>
        </p:txBody>
      </p:sp>
      <p:pic>
        <p:nvPicPr>
          <p:cNvPr id="6" name="Picture 5"/>
          <p:cNvPicPr>
            <a:picLocks noChangeAspect="1"/>
          </p:cNvPicPr>
          <p:nvPr/>
        </p:nvPicPr>
        <p:blipFill>
          <a:blip r:embed="rId4"/>
          <a:stretch>
            <a:fillRect/>
          </a:stretch>
        </p:blipFill>
        <p:spPr>
          <a:xfrm>
            <a:off x="91170" y="4370145"/>
            <a:ext cx="8961120" cy="788369"/>
          </a:xfrm>
          <a:prstGeom prst="rect">
            <a:avLst/>
          </a:prstGeom>
          <a:ln>
            <a:solidFill>
              <a:schemeClr val="accent1"/>
            </a:solidFill>
          </a:ln>
        </p:spPr>
      </p:pic>
      <p:sp>
        <p:nvSpPr>
          <p:cNvPr id="7" name="Rectangle 6"/>
          <p:cNvSpPr/>
          <p:nvPr/>
        </p:nvSpPr>
        <p:spPr>
          <a:xfrm>
            <a:off x="414045" y="4370145"/>
            <a:ext cx="526481" cy="788369"/>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29502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8997" y="2400156"/>
            <a:ext cx="8961120" cy="1893934"/>
          </a:xfrm>
          <a:prstGeom prst="rect">
            <a:avLst/>
          </a:prstGeom>
          <a:ln>
            <a:solidFill>
              <a:schemeClr val="accent1"/>
            </a:solidFill>
          </a:ln>
        </p:spPr>
      </p:pic>
      <p:sp>
        <p:nvSpPr>
          <p:cNvPr id="2" name="TextBox 1"/>
          <p:cNvSpPr txBox="1"/>
          <p:nvPr/>
        </p:nvSpPr>
        <p:spPr>
          <a:xfrm>
            <a:off x="188949" y="817459"/>
            <a:ext cx="8717936" cy="1305771"/>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solidFill>
                  <a:schemeClr val="tx1"/>
                </a:solidFill>
              </a:rPr>
              <a:t>In the member institution the license can be viewed but not edited.  It is edited only in the network institution.</a:t>
            </a:r>
            <a:endParaRPr lang="en-GB" sz="2400" b="0" dirty="0">
              <a:solidFill>
                <a:schemeClr val="tx1"/>
              </a:solidFill>
            </a:endParaRPr>
          </a:p>
        </p:txBody>
      </p:sp>
      <p:sp>
        <p:nvSpPr>
          <p:cNvPr id="5" name="Rectangle 4"/>
          <p:cNvSpPr/>
          <p:nvPr/>
        </p:nvSpPr>
        <p:spPr bwMode="auto">
          <a:xfrm>
            <a:off x="7667897" y="3135085"/>
            <a:ext cx="465561" cy="212037"/>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itle 4"/>
          <p:cNvSpPr>
            <a:spLocks noGrp="1"/>
          </p:cNvSpPr>
          <p:nvPr>
            <p:ph type="title"/>
          </p:nvPr>
        </p:nvSpPr>
        <p:spPr>
          <a:xfrm>
            <a:off x="414045" y="18352"/>
            <a:ext cx="8282085" cy="633250"/>
          </a:xfrm>
        </p:spPr>
        <p:txBody>
          <a:bodyPr/>
          <a:lstStyle/>
          <a:p>
            <a:r>
              <a:rPr lang="en-US" dirty="0" smtClean="0"/>
              <a:t>Using the shared license in the member institution</a:t>
            </a:r>
            <a:endParaRPr lang="en-US" sz="3600" dirty="0"/>
          </a:p>
        </p:txBody>
      </p:sp>
      <p:sp>
        <p:nvSpPr>
          <p:cNvPr id="6" name="TextBox 5"/>
          <p:cNvSpPr txBox="1"/>
          <p:nvPr/>
        </p:nvSpPr>
        <p:spPr>
          <a:xfrm>
            <a:off x="2924043" y="4088674"/>
            <a:ext cx="3331028" cy="646331"/>
          </a:xfrm>
          <a:prstGeom prst="rect">
            <a:avLst/>
          </a:prstGeom>
          <a:solidFill>
            <a:schemeClr val="bg1"/>
          </a:solidFill>
          <a:ln>
            <a:solidFill>
              <a:schemeClr val="accent1"/>
            </a:solidFill>
          </a:ln>
        </p:spPr>
        <p:txBody>
          <a:bodyPr wrap="square" rtlCol="0">
            <a:spAutoFit/>
          </a:bodyPr>
          <a:lstStyle/>
          <a:p>
            <a:r>
              <a:rPr lang="en-US" dirty="0" smtClean="0"/>
              <a:t>In member institution the license can be viewed but not edited.</a:t>
            </a:r>
            <a:endParaRPr lang="en-US" dirty="0"/>
          </a:p>
        </p:txBody>
      </p:sp>
      <p:cxnSp>
        <p:nvCxnSpPr>
          <p:cNvPr id="10" name="Straight Arrow Connector 9"/>
          <p:cNvCxnSpPr/>
          <p:nvPr/>
        </p:nvCxnSpPr>
        <p:spPr>
          <a:xfrm flipV="1">
            <a:off x="5199018" y="3500846"/>
            <a:ext cx="2325188" cy="39189"/>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820194" y="3540035"/>
            <a:ext cx="378824" cy="548639"/>
          </a:xfrm>
          <a:prstGeom prst="line">
            <a:avLst/>
          </a:prstGeom>
          <a:ln w="38100">
            <a:solidFill>
              <a:srgbClr val="EE3A4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15891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949" y="817459"/>
            <a:ext cx="8717936" cy="1594919"/>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solidFill>
                  <a:schemeClr val="tx1"/>
                </a:solidFill>
              </a:rPr>
              <a:t>When viewing the license in the member institution all fields are “view only”.</a:t>
            </a:r>
          </a:p>
          <a:p>
            <a:r>
              <a:rPr lang="en-US" sz="2400" dirty="0">
                <a:solidFill>
                  <a:schemeClr val="tx1"/>
                </a:solidFill>
              </a:rPr>
              <a:t>The information in the ‘Summary’ and ‘License Terms’ tabs are shared with the </a:t>
            </a:r>
            <a:r>
              <a:rPr lang="en-US" sz="2400" dirty="0" smtClean="0">
                <a:solidFill>
                  <a:schemeClr val="tx1"/>
                </a:solidFill>
              </a:rPr>
              <a:t>member from the network</a:t>
            </a:r>
            <a:endParaRPr lang="en-US" sz="2400" dirty="0">
              <a:solidFill>
                <a:schemeClr val="tx1"/>
              </a:solidFill>
            </a:endParaRPr>
          </a:p>
          <a:p>
            <a:endParaRPr lang="en-GB" sz="2400" b="0" dirty="0">
              <a:solidFill>
                <a:schemeClr val="tx1"/>
              </a:solidFill>
            </a:endParaRPr>
          </a:p>
        </p:txBody>
      </p:sp>
      <p:sp>
        <p:nvSpPr>
          <p:cNvPr id="7" name="Title 4"/>
          <p:cNvSpPr>
            <a:spLocks noGrp="1"/>
          </p:cNvSpPr>
          <p:nvPr>
            <p:ph type="title"/>
          </p:nvPr>
        </p:nvSpPr>
        <p:spPr>
          <a:xfrm>
            <a:off x="414045" y="18352"/>
            <a:ext cx="8282085" cy="633250"/>
          </a:xfrm>
        </p:spPr>
        <p:txBody>
          <a:bodyPr/>
          <a:lstStyle/>
          <a:p>
            <a:r>
              <a:rPr lang="en-US" dirty="0" smtClean="0"/>
              <a:t>Using the shared license in the member institution</a:t>
            </a:r>
            <a:endParaRPr lang="en-US" sz="3600" dirty="0"/>
          </a:p>
        </p:txBody>
      </p:sp>
      <p:pic>
        <p:nvPicPr>
          <p:cNvPr id="3" name="Picture 2"/>
          <p:cNvPicPr>
            <a:picLocks noChangeAspect="1"/>
          </p:cNvPicPr>
          <p:nvPr/>
        </p:nvPicPr>
        <p:blipFill>
          <a:blip r:embed="rId3"/>
          <a:stretch>
            <a:fillRect/>
          </a:stretch>
        </p:blipFill>
        <p:spPr>
          <a:xfrm>
            <a:off x="414045" y="2412378"/>
            <a:ext cx="8338690" cy="3414085"/>
          </a:xfrm>
          <a:prstGeom prst="rect">
            <a:avLst/>
          </a:prstGeom>
          <a:ln>
            <a:solidFill>
              <a:schemeClr val="accent1"/>
            </a:solidFill>
          </a:ln>
        </p:spPr>
      </p:pic>
      <p:sp>
        <p:nvSpPr>
          <p:cNvPr id="4" name="Rectangle 3"/>
          <p:cNvSpPr/>
          <p:nvPr/>
        </p:nvSpPr>
        <p:spPr>
          <a:xfrm>
            <a:off x="414045" y="3383280"/>
            <a:ext cx="670172" cy="300446"/>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84217" y="3383280"/>
            <a:ext cx="888274" cy="300446"/>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96544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5358" y="1714260"/>
            <a:ext cx="8961120" cy="3026270"/>
          </a:xfrm>
          <a:prstGeom prst="rect">
            <a:avLst/>
          </a:prstGeom>
          <a:ln>
            <a:solidFill>
              <a:schemeClr val="accent1"/>
            </a:solidFill>
          </a:ln>
        </p:spPr>
      </p:pic>
      <p:sp>
        <p:nvSpPr>
          <p:cNvPr id="2" name="TextBox 1"/>
          <p:cNvSpPr txBox="1"/>
          <p:nvPr/>
        </p:nvSpPr>
        <p:spPr>
          <a:xfrm>
            <a:off x="188949" y="817459"/>
            <a:ext cx="8717936" cy="1305771"/>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solidFill>
                  <a:schemeClr val="tx1"/>
                </a:solidFill>
              </a:rPr>
              <a:t>It is possible however in the member institution to create an amendment to the shared license in the network</a:t>
            </a:r>
          </a:p>
          <a:p>
            <a:endParaRPr lang="en-GB" sz="2400" b="0" dirty="0">
              <a:solidFill>
                <a:schemeClr val="tx1"/>
              </a:solidFill>
            </a:endParaRPr>
          </a:p>
        </p:txBody>
      </p:sp>
      <p:sp>
        <p:nvSpPr>
          <p:cNvPr id="5" name="Rectangle 4"/>
          <p:cNvSpPr/>
          <p:nvPr/>
        </p:nvSpPr>
        <p:spPr bwMode="auto">
          <a:xfrm>
            <a:off x="7628708" y="3789978"/>
            <a:ext cx="1067422" cy="285633"/>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itle 4"/>
          <p:cNvSpPr>
            <a:spLocks noGrp="1"/>
          </p:cNvSpPr>
          <p:nvPr>
            <p:ph type="title"/>
          </p:nvPr>
        </p:nvSpPr>
        <p:spPr>
          <a:xfrm>
            <a:off x="414045" y="18352"/>
            <a:ext cx="8282085" cy="633250"/>
          </a:xfrm>
        </p:spPr>
        <p:txBody>
          <a:bodyPr/>
          <a:lstStyle/>
          <a:p>
            <a:r>
              <a:rPr lang="en-US" dirty="0" smtClean="0"/>
              <a:t>Using the shared license in the member institution</a:t>
            </a:r>
            <a:endParaRPr lang="en-US" sz="3600" dirty="0"/>
          </a:p>
        </p:txBody>
      </p:sp>
      <p:sp>
        <p:nvSpPr>
          <p:cNvPr id="9" name="TextBox 8"/>
          <p:cNvSpPr txBox="1"/>
          <p:nvPr/>
        </p:nvSpPr>
        <p:spPr>
          <a:xfrm>
            <a:off x="216950" y="4984445"/>
            <a:ext cx="8717936" cy="1305771"/>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dirty="0" smtClean="0">
                <a:solidFill>
                  <a:schemeClr val="tx1"/>
                </a:solidFill>
              </a:rPr>
              <a:t>The amendment will modify </a:t>
            </a:r>
            <a:r>
              <a:rPr lang="en-US" sz="2400" dirty="0">
                <a:solidFill>
                  <a:schemeClr val="tx1"/>
                </a:solidFill>
              </a:rPr>
              <a:t>the properties of the base </a:t>
            </a:r>
            <a:r>
              <a:rPr lang="en-US" sz="2400" dirty="0" smtClean="0">
                <a:solidFill>
                  <a:schemeClr val="tx1"/>
                </a:solidFill>
              </a:rPr>
              <a:t>license.</a:t>
            </a:r>
          </a:p>
          <a:p>
            <a:r>
              <a:rPr lang="en-US" sz="2400" dirty="0" smtClean="0">
                <a:solidFill>
                  <a:schemeClr val="tx1"/>
                </a:solidFill>
              </a:rPr>
              <a:t>Amendments </a:t>
            </a:r>
            <a:r>
              <a:rPr lang="en-US" sz="2400" dirty="0">
                <a:solidFill>
                  <a:schemeClr val="tx1"/>
                </a:solidFill>
              </a:rPr>
              <a:t>added to a license override the base license.</a:t>
            </a:r>
            <a:endParaRPr lang="en-GB" sz="2400" b="0" dirty="0">
              <a:solidFill>
                <a:schemeClr val="tx1"/>
              </a:solidFill>
            </a:endParaRPr>
          </a:p>
        </p:txBody>
      </p:sp>
    </p:spTree>
    <p:extLst>
      <p:ext uri="{BB962C8B-B14F-4D97-AF65-F5344CB8AC3E}">
        <p14:creationId xmlns:p14="http://schemas.microsoft.com/office/powerpoint/2010/main" val="1137317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40557" y="2329971"/>
            <a:ext cx="8566328" cy="2789951"/>
          </a:xfrm>
          <a:prstGeom prst="rect">
            <a:avLst/>
          </a:prstGeom>
          <a:ln>
            <a:solidFill>
              <a:schemeClr val="accent1"/>
            </a:solidFill>
          </a:ln>
        </p:spPr>
      </p:pic>
      <p:sp>
        <p:nvSpPr>
          <p:cNvPr id="2" name="TextBox 1"/>
          <p:cNvSpPr txBox="1"/>
          <p:nvPr/>
        </p:nvSpPr>
        <p:spPr>
          <a:xfrm>
            <a:off x="188949" y="817459"/>
            <a:ext cx="8717936" cy="1488807"/>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solidFill>
                  <a:schemeClr val="tx1"/>
                </a:solidFill>
              </a:rPr>
              <a:t>For example, the shared license code FFP has </a:t>
            </a:r>
            <a:r>
              <a:rPr lang="en-US" sz="2400" dirty="0">
                <a:solidFill>
                  <a:schemeClr val="tx1"/>
                </a:solidFill>
              </a:rPr>
              <a:t>no "Walk in User Note" or "Citation requirement detail"</a:t>
            </a:r>
            <a:endParaRPr lang="en-GB" sz="2400" b="0" dirty="0">
              <a:solidFill>
                <a:schemeClr val="tx1"/>
              </a:solidFill>
            </a:endParaRPr>
          </a:p>
        </p:txBody>
      </p:sp>
      <p:sp>
        <p:nvSpPr>
          <p:cNvPr id="4" name="Rectangle 3"/>
          <p:cNvSpPr/>
          <p:nvPr/>
        </p:nvSpPr>
        <p:spPr bwMode="auto">
          <a:xfrm>
            <a:off x="1097280" y="3363157"/>
            <a:ext cx="836024" cy="356141"/>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itle 4"/>
          <p:cNvSpPr>
            <a:spLocks noGrp="1"/>
          </p:cNvSpPr>
          <p:nvPr>
            <p:ph type="title"/>
          </p:nvPr>
        </p:nvSpPr>
        <p:spPr>
          <a:xfrm>
            <a:off x="414045" y="18352"/>
            <a:ext cx="8282085" cy="633250"/>
          </a:xfrm>
        </p:spPr>
        <p:txBody>
          <a:bodyPr/>
          <a:lstStyle/>
          <a:p>
            <a:r>
              <a:rPr lang="en-US" dirty="0" smtClean="0"/>
              <a:t>Using the shared license in the member institution</a:t>
            </a:r>
            <a:endParaRPr lang="en-US" sz="3600" dirty="0"/>
          </a:p>
        </p:txBody>
      </p:sp>
      <p:sp>
        <p:nvSpPr>
          <p:cNvPr id="9" name="Rectangle 8"/>
          <p:cNvSpPr/>
          <p:nvPr/>
        </p:nvSpPr>
        <p:spPr bwMode="auto">
          <a:xfrm>
            <a:off x="361539" y="2736394"/>
            <a:ext cx="2100348" cy="325709"/>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4070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11308" y="1642081"/>
            <a:ext cx="8961120" cy="2172657"/>
          </a:xfrm>
          <a:prstGeom prst="rect">
            <a:avLst/>
          </a:prstGeom>
          <a:ln>
            <a:solidFill>
              <a:schemeClr val="accent1"/>
            </a:solidFill>
          </a:ln>
        </p:spPr>
      </p:pic>
      <p:sp>
        <p:nvSpPr>
          <p:cNvPr id="2" name="TextBox 1"/>
          <p:cNvSpPr txBox="1"/>
          <p:nvPr/>
        </p:nvSpPr>
        <p:spPr>
          <a:xfrm>
            <a:off x="188949" y="817459"/>
            <a:ext cx="8717936" cy="1488807"/>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solidFill>
                  <a:schemeClr val="tx1"/>
                </a:solidFill>
              </a:rPr>
              <a:t>For vendor code FFP we will choose “Create Amendment” in the member institution</a:t>
            </a:r>
            <a:endParaRPr lang="en-GB" sz="2400" b="0" dirty="0">
              <a:solidFill>
                <a:schemeClr val="tx1"/>
              </a:solidFill>
            </a:endParaRPr>
          </a:p>
        </p:txBody>
      </p:sp>
      <p:sp>
        <p:nvSpPr>
          <p:cNvPr id="4" name="Rectangle 3"/>
          <p:cNvSpPr/>
          <p:nvPr/>
        </p:nvSpPr>
        <p:spPr bwMode="auto">
          <a:xfrm>
            <a:off x="7617495" y="2952817"/>
            <a:ext cx="1078635" cy="356141"/>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itle 4"/>
          <p:cNvSpPr>
            <a:spLocks noGrp="1"/>
          </p:cNvSpPr>
          <p:nvPr>
            <p:ph type="title"/>
          </p:nvPr>
        </p:nvSpPr>
        <p:spPr>
          <a:xfrm>
            <a:off x="414045" y="18352"/>
            <a:ext cx="8282085" cy="633250"/>
          </a:xfrm>
        </p:spPr>
        <p:txBody>
          <a:bodyPr/>
          <a:lstStyle/>
          <a:p>
            <a:r>
              <a:rPr lang="en-US" dirty="0" smtClean="0"/>
              <a:t>Using the shared license in the member institution</a:t>
            </a:r>
            <a:endParaRPr lang="en-US" sz="3600" dirty="0"/>
          </a:p>
        </p:txBody>
      </p:sp>
    </p:spTree>
    <p:extLst>
      <p:ext uri="{BB962C8B-B14F-4D97-AF65-F5344CB8AC3E}">
        <p14:creationId xmlns:p14="http://schemas.microsoft.com/office/powerpoint/2010/main" val="10594328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5892" y="2142536"/>
            <a:ext cx="9052560" cy="4083354"/>
          </a:xfrm>
          <a:prstGeom prst="rect">
            <a:avLst/>
          </a:prstGeom>
          <a:ln>
            <a:solidFill>
              <a:schemeClr val="accent1"/>
            </a:solidFill>
          </a:ln>
        </p:spPr>
      </p:pic>
      <p:sp>
        <p:nvSpPr>
          <p:cNvPr id="2" name="TextBox 1"/>
          <p:cNvSpPr txBox="1"/>
          <p:nvPr/>
        </p:nvSpPr>
        <p:spPr>
          <a:xfrm>
            <a:off x="188949" y="817459"/>
            <a:ext cx="8717936" cy="1050529"/>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solidFill>
                  <a:schemeClr val="tx1"/>
                </a:solidFill>
              </a:rPr>
              <a:t>In the amendment we </a:t>
            </a:r>
            <a:r>
              <a:rPr lang="en-US" sz="2400" dirty="0">
                <a:solidFill>
                  <a:schemeClr val="tx1"/>
                </a:solidFill>
              </a:rPr>
              <a:t>will add </a:t>
            </a:r>
            <a:r>
              <a:rPr lang="en-US" sz="2400" dirty="0" smtClean="0">
                <a:solidFill>
                  <a:schemeClr val="tx1"/>
                </a:solidFill>
              </a:rPr>
              <a:t>a "Walk </a:t>
            </a:r>
            <a:r>
              <a:rPr lang="en-US" sz="2400" dirty="0">
                <a:solidFill>
                  <a:schemeClr val="tx1"/>
                </a:solidFill>
              </a:rPr>
              <a:t>in User Note" </a:t>
            </a:r>
            <a:r>
              <a:rPr lang="en-US" sz="2400" dirty="0" smtClean="0">
                <a:solidFill>
                  <a:schemeClr val="tx1"/>
                </a:solidFill>
              </a:rPr>
              <a:t>and </a:t>
            </a:r>
            <a:r>
              <a:rPr lang="en-US" sz="2400" dirty="0">
                <a:solidFill>
                  <a:schemeClr val="tx1"/>
                </a:solidFill>
              </a:rPr>
              <a:t>"Citation requirement </a:t>
            </a:r>
            <a:r>
              <a:rPr lang="en-US" sz="2400" dirty="0" smtClean="0">
                <a:solidFill>
                  <a:schemeClr val="tx1"/>
                </a:solidFill>
              </a:rPr>
              <a:t>detail“ to the “License Terms”.</a:t>
            </a:r>
            <a:endParaRPr lang="en-GB" sz="2400" b="0" dirty="0">
              <a:solidFill>
                <a:schemeClr val="tx1"/>
              </a:solidFill>
            </a:endParaRPr>
          </a:p>
        </p:txBody>
      </p:sp>
      <p:sp>
        <p:nvSpPr>
          <p:cNvPr id="8" name="Title 4"/>
          <p:cNvSpPr>
            <a:spLocks noGrp="1"/>
          </p:cNvSpPr>
          <p:nvPr>
            <p:ph type="title"/>
          </p:nvPr>
        </p:nvSpPr>
        <p:spPr>
          <a:xfrm>
            <a:off x="414045" y="18352"/>
            <a:ext cx="8282085" cy="633250"/>
          </a:xfrm>
        </p:spPr>
        <p:txBody>
          <a:bodyPr/>
          <a:lstStyle/>
          <a:p>
            <a:r>
              <a:rPr lang="en-US" dirty="0" smtClean="0"/>
              <a:t>Using the shared license in the member institution</a:t>
            </a:r>
            <a:endParaRPr lang="en-US" sz="3600" dirty="0"/>
          </a:p>
        </p:txBody>
      </p:sp>
      <p:sp>
        <p:nvSpPr>
          <p:cNvPr id="6" name="Rectangle 5"/>
          <p:cNvSpPr/>
          <p:nvPr/>
        </p:nvSpPr>
        <p:spPr>
          <a:xfrm>
            <a:off x="3056709" y="5225143"/>
            <a:ext cx="3566160" cy="313508"/>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82834" y="5682343"/>
            <a:ext cx="2024743" cy="352697"/>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80079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600470" y="5914"/>
            <a:ext cx="2543530" cy="1219370"/>
          </a:xfrm>
          <a:prstGeom prst="rect">
            <a:avLst/>
          </a:prstGeom>
        </p:spPr>
      </p:pic>
      <p:sp>
        <p:nvSpPr>
          <p:cNvPr id="2" name="Slide Number Placeholder 1"/>
          <p:cNvSpPr>
            <a:spLocks noGrp="1"/>
          </p:cNvSpPr>
          <p:nvPr>
            <p:ph type="sldNum" sz="quarter" idx="12"/>
          </p:nvPr>
        </p:nvSpPr>
        <p:spPr/>
        <p:txBody>
          <a:bodyPr/>
          <a:lstStyle/>
          <a:p>
            <a:fld id="{1C146586-7EC2-481D-848F-8CE41EB2DE6C}" type="slidenum">
              <a:rPr lang="en-US" smtClean="0"/>
              <a:pPr/>
              <a:t>2</a:t>
            </a:fld>
            <a:endParaRPr lang="en-US" dirty="0"/>
          </a:p>
        </p:txBody>
      </p:sp>
      <p:pic>
        <p:nvPicPr>
          <p:cNvPr id="3" name="Picture 2"/>
          <p:cNvPicPr>
            <a:picLocks noChangeAspect="1"/>
          </p:cNvPicPr>
          <p:nvPr/>
        </p:nvPicPr>
        <p:blipFill>
          <a:blip r:embed="rId3"/>
          <a:stretch>
            <a:fillRect/>
          </a:stretch>
        </p:blipFill>
        <p:spPr>
          <a:xfrm>
            <a:off x="161632" y="869619"/>
            <a:ext cx="1126599" cy="5462942"/>
          </a:xfrm>
          <a:prstGeom prst="rect">
            <a:avLst/>
          </a:prstGeom>
        </p:spPr>
      </p:pic>
      <p:sp>
        <p:nvSpPr>
          <p:cNvPr id="14" name="TextBox 13"/>
          <p:cNvSpPr txBox="1"/>
          <p:nvPr/>
        </p:nvSpPr>
        <p:spPr>
          <a:xfrm>
            <a:off x="40942" y="6373504"/>
            <a:ext cx="3575715" cy="200055"/>
          </a:xfrm>
          <a:prstGeom prst="rect">
            <a:avLst/>
          </a:prstGeom>
          <a:noFill/>
        </p:spPr>
        <p:txBody>
          <a:bodyPr wrap="square" rtlCol="0">
            <a:spAutoFit/>
          </a:bodyPr>
          <a:lstStyle/>
          <a:p>
            <a:r>
              <a:rPr lang="en-US" sz="700" dirty="0"/>
              <a:t>https://slidemodel.com/templates/animated-rainbow-business-powerpoint-template/</a:t>
            </a:r>
          </a:p>
        </p:txBody>
      </p:sp>
      <p:sp>
        <p:nvSpPr>
          <p:cNvPr id="17" name="TextBox 16"/>
          <p:cNvSpPr txBox="1"/>
          <p:nvPr/>
        </p:nvSpPr>
        <p:spPr>
          <a:xfrm>
            <a:off x="3657599" y="6343546"/>
            <a:ext cx="4817661" cy="200055"/>
          </a:xfrm>
          <a:prstGeom prst="rect">
            <a:avLst/>
          </a:prstGeom>
          <a:noFill/>
        </p:spPr>
        <p:txBody>
          <a:bodyPr wrap="square" rtlCol="0">
            <a:spAutoFit/>
          </a:bodyPr>
          <a:lstStyle/>
          <a:p>
            <a:r>
              <a:rPr lang="en-US" sz="700" dirty="0"/>
              <a:t>http://image.shutterstock.com/z/stock-photo-business-hand-writing-blank-agenda-list-130255148.jpg</a:t>
            </a:r>
          </a:p>
        </p:txBody>
      </p:sp>
      <p:sp>
        <p:nvSpPr>
          <p:cNvPr id="18" name="Rectangle 17"/>
          <p:cNvSpPr/>
          <p:nvPr/>
        </p:nvSpPr>
        <p:spPr>
          <a:xfrm>
            <a:off x="0" y="0"/>
            <a:ext cx="6600470" cy="750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392072" y="2324844"/>
            <a:ext cx="7166712" cy="461665"/>
          </a:xfrm>
          <a:prstGeom prst="rect">
            <a:avLst/>
          </a:prstGeom>
          <a:noFill/>
        </p:spPr>
        <p:txBody>
          <a:bodyPr wrap="square" rtlCol="0">
            <a:spAutoFit/>
          </a:bodyPr>
          <a:lstStyle/>
          <a:p>
            <a:r>
              <a:rPr lang="en-US" sz="2400" dirty="0" smtClean="0"/>
              <a:t>Adding the shared license in Network Zone</a:t>
            </a:r>
            <a:endParaRPr lang="en-US" sz="2400" dirty="0"/>
          </a:p>
        </p:txBody>
      </p:sp>
      <p:sp>
        <p:nvSpPr>
          <p:cNvPr id="21" name="TextBox 20"/>
          <p:cNvSpPr txBox="1"/>
          <p:nvPr/>
        </p:nvSpPr>
        <p:spPr>
          <a:xfrm>
            <a:off x="1392072" y="3363828"/>
            <a:ext cx="7301552" cy="461665"/>
          </a:xfrm>
          <a:prstGeom prst="rect">
            <a:avLst/>
          </a:prstGeom>
          <a:noFill/>
        </p:spPr>
        <p:txBody>
          <a:bodyPr wrap="square" rtlCol="0">
            <a:spAutoFit/>
          </a:bodyPr>
          <a:lstStyle/>
          <a:p>
            <a:r>
              <a:rPr lang="en-US" sz="2400" dirty="0" smtClean="0"/>
              <a:t>Distributing shared licenses to member institutions</a:t>
            </a:r>
            <a:endParaRPr lang="en-US" sz="3200" dirty="0"/>
          </a:p>
        </p:txBody>
      </p:sp>
      <p:sp>
        <p:nvSpPr>
          <p:cNvPr id="24" name="Rectangle 23"/>
          <p:cNvSpPr/>
          <p:nvPr/>
        </p:nvSpPr>
        <p:spPr>
          <a:xfrm>
            <a:off x="1370973" y="1083575"/>
            <a:ext cx="6517727" cy="7429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Box 15"/>
          <p:cNvSpPr txBox="1"/>
          <p:nvPr/>
        </p:nvSpPr>
        <p:spPr>
          <a:xfrm>
            <a:off x="1392072" y="1224229"/>
            <a:ext cx="7301552" cy="461665"/>
          </a:xfrm>
          <a:prstGeom prst="rect">
            <a:avLst/>
          </a:prstGeom>
          <a:noFill/>
        </p:spPr>
        <p:txBody>
          <a:bodyPr wrap="square" rtlCol="0">
            <a:spAutoFit/>
          </a:bodyPr>
          <a:lstStyle/>
          <a:p>
            <a:r>
              <a:rPr lang="en-US" sz="2400" dirty="0" smtClean="0"/>
              <a:t>Introduction</a:t>
            </a:r>
            <a:endParaRPr lang="en-US" sz="3200" dirty="0"/>
          </a:p>
        </p:txBody>
      </p:sp>
      <p:sp>
        <p:nvSpPr>
          <p:cNvPr id="13" name="TextBox 12"/>
          <p:cNvSpPr txBox="1"/>
          <p:nvPr/>
        </p:nvSpPr>
        <p:spPr>
          <a:xfrm>
            <a:off x="1392072" y="5521882"/>
            <a:ext cx="7660490" cy="461665"/>
          </a:xfrm>
          <a:prstGeom prst="rect">
            <a:avLst/>
          </a:prstGeom>
          <a:noFill/>
        </p:spPr>
        <p:txBody>
          <a:bodyPr wrap="square" rtlCol="0">
            <a:spAutoFit/>
          </a:bodyPr>
          <a:lstStyle/>
          <a:p>
            <a:r>
              <a:rPr lang="en-US" sz="2400" dirty="0" smtClean="0"/>
              <a:t>text</a:t>
            </a:r>
            <a:endParaRPr lang="en-US" sz="2400" dirty="0"/>
          </a:p>
        </p:txBody>
      </p:sp>
      <p:sp>
        <p:nvSpPr>
          <p:cNvPr id="19" name="TextBox 18"/>
          <p:cNvSpPr txBox="1"/>
          <p:nvPr/>
        </p:nvSpPr>
        <p:spPr>
          <a:xfrm>
            <a:off x="1400779" y="4407183"/>
            <a:ext cx="7660490" cy="461665"/>
          </a:xfrm>
          <a:prstGeom prst="rect">
            <a:avLst/>
          </a:prstGeom>
          <a:noFill/>
        </p:spPr>
        <p:txBody>
          <a:bodyPr wrap="square" rtlCol="0">
            <a:spAutoFit/>
          </a:bodyPr>
          <a:lstStyle/>
          <a:p>
            <a:r>
              <a:rPr lang="en-US" sz="2400" dirty="0" smtClean="0"/>
              <a:t>Using the shared license in the member institution</a:t>
            </a:r>
            <a:endParaRPr lang="en-US" sz="2400" dirty="0"/>
          </a:p>
        </p:txBody>
      </p:sp>
      <p:sp>
        <p:nvSpPr>
          <p:cNvPr id="4" name="Rectangle 3"/>
          <p:cNvSpPr/>
          <p:nvPr/>
        </p:nvSpPr>
        <p:spPr>
          <a:xfrm>
            <a:off x="40942" y="5238206"/>
            <a:ext cx="2245058" cy="1094355"/>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99880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6114" y="2619262"/>
            <a:ext cx="8961120" cy="1435806"/>
          </a:xfrm>
          <a:prstGeom prst="rect">
            <a:avLst/>
          </a:prstGeom>
          <a:ln>
            <a:solidFill>
              <a:schemeClr val="accent1"/>
            </a:solidFill>
          </a:ln>
        </p:spPr>
      </p:pic>
      <p:sp>
        <p:nvSpPr>
          <p:cNvPr id="2" name="TextBox 1"/>
          <p:cNvSpPr txBox="1"/>
          <p:nvPr/>
        </p:nvSpPr>
        <p:spPr>
          <a:xfrm>
            <a:off x="188949" y="817459"/>
            <a:ext cx="8717936" cy="1050529"/>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solidFill>
                  <a:schemeClr val="tx1"/>
                </a:solidFill>
              </a:rPr>
              <a:t>Now we have the shared license with the “shared” checkmark and also the amendment.</a:t>
            </a:r>
            <a:endParaRPr lang="en-GB" sz="2400" b="0" dirty="0">
              <a:solidFill>
                <a:schemeClr val="tx1"/>
              </a:solidFill>
            </a:endParaRPr>
          </a:p>
        </p:txBody>
      </p:sp>
      <p:sp>
        <p:nvSpPr>
          <p:cNvPr id="8" name="Title 4"/>
          <p:cNvSpPr>
            <a:spLocks noGrp="1"/>
          </p:cNvSpPr>
          <p:nvPr>
            <p:ph type="title"/>
          </p:nvPr>
        </p:nvSpPr>
        <p:spPr>
          <a:xfrm>
            <a:off x="414045" y="18352"/>
            <a:ext cx="8282085" cy="633250"/>
          </a:xfrm>
        </p:spPr>
        <p:txBody>
          <a:bodyPr/>
          <a:lstStyle/>
          <a:p>
            <a:r>
              <a:rPr lang="en-US" dirty="0" smtClean="0"/>
              <a:t>Using the shared license in the member institution</a:t>
            </a:r>
            <a:endParaRPr lang="en-US" sz="3600" dirty="0"/>
          </a:p>
        </p:txBody>
      </p:sp>
      <p:sp>
        <p:nvSpPr>
          <p:cNvPr id="4" name="Rectangle 3"/>
          <p:cNvSpPr/>
          <p:nvPr/>
        </p:nvSpPr>
        <p:spPr>
          <a:xfrm>
            <a:off x="444136" y="3337165"/>
            <a:ext cx="457201" cy="294309"/>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58046" y="3631474"/>
            <a:ext cx="783771" cy="261257"/>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50082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78135" y="1998618"/>
            <a:ext cx="5753903" cy="3934374"/>
          </a:xfrm>
          <a:prstGeom prst="rect">
            <a:avLst/>
          </a:prstGeom>
          <a:ln>
            <a:solidFill>
              <a:schemeClr val="accent1"/>
            </a:solidFill>
          </a:ln>
        </p:spPr>
      </p:pic>
      <p:sp>
        <p:nvSpPr>
          <p:cNvPr id="2" name="TextBox 1"/>
          <p:cNvSpPr txBox="1"/>
          <p:nvPr/>
        </p:nvSpPr>
        <p:spPr>
          <a:xfrm>
            <a:off x="188949" y="817459"/>
            <a:ext cx="8717936" cy="1050529"/>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solidFill>
                  <a:schemeClr val="tx1"/>
                </a:solidFill>
              </a:rPr>
              <a:t>The amendment or the shared license can be attributed to any resource.  Here we have attributed the amendment </a:t>
            </a:r>
            <a:r>
              <a:rPr lang="en-US" sz="2400" dirty="0" smtClean="0">
                <a:solidFill>
                  <a:schemeClr val="tx1"/>
                </a:solidFill>
              </a:rPr>
              <a:t>to </a:t>
            </a:r>
            <a:r>
              <a:rPr lang="en-US" sz="2400" b="0" dirty="0" smtClean="0">
                <a:solidFill>
                  <a:schemeClr val="tx1"/>
                </a:solidFill>
              </a:rPr>
              <a:t>license code FFP to resource “French studies”</a:t>
            </a:r>
            <a:endParaRPr lang="en-GB" sz="2400" b="0" dirty="0">
              <a:solidFill>
                <a:schemeClr val="tx1"/>
              </a:solidFill>
            </a:endParaRPr>
          </a:p>
        </p:txBody>
      </p:sp>
      <p:sp>
        <p:nvSpPr>
          <p:cNvPr id="8" name="Title 4"/>
          <p:cNvSpPr>
            <a:spLocks noGrp="1"/>
          </p:cNvSpPr>
          <p:nvPr>
            <p:ph type="title"/>
          </p:nvPr>
        </p:nvSpPr>
        <p:spPr>
          <a:xfrm>
            <a:off x="414045" y="18352"/>
            <a:ext cx="8282085" cy="633250"/>
          </a:xfrm>
        </p:spPr>
        <p:txBody>
          <a:bodyPr/>
          <a:lstStyle/>
          <a:p>
            <a:r>
              <a:rPr lang="en-US" dirty="0" smtClean="0"/>
              <a:t>Using the shared license in the member institution</a:t>
            </a:r>
            <a:endParaRPr lang="en-US" sz="3600" dirty="0"/>
          </a:p>
        </p:txBody>
      </p:sp>
      <p:sp>
        <p:nvSpPr>
          <p:cNvPr id="4" name="Rectangle 3"/>
          <p:cNvSpPr/>
          <p:nvPr/>
        </p:nvSpPr>
        <p:spPr>
          <a:xfrm>
            <a:off x="1678135" y="5638683"/>
            <a:ext cx="4082585" cy="294309"/>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25429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4151" y="1615588"/>
            <a:ext cx="8935697" cy="1771897"/>
          </a:xfrm>
          <a:prstGeom prst="rect">
            <a:avLst/>
          </a:prstGeom>
        </p:spPr>
      </p:pic>
      <p:pic>
        <p:nvPicPr>
          <p:cNvPr id="6" name="Picture 5"/>
          <p:cNvPicPr>
            <a:picLocks noChangeAspect="1"/>
          </p:cNvPicPr>
          <p:nvPr/>
        </p:nvPicPr>
        <p:blipFill>
          <a:blip r:embed="rId4"/>
          <a:stretch>
            <a:fillRect/>
          </a:stretch>
        </p:blipFill>
        <p:spPr>
          <a:xfrm>
            <a:off x="113678" y="3372512"/>
            <a:ext cx="8916644" cy="2229161"/>
          </a:xfrm>
          <a:prstGeom prst="rect">
            <a:avLst/>
          </a:prstGeom>
        </p:spPr>
      </p:pic>
      <p:sp>
        <p:nvSpPr>
          <p:cNvPr id="2" name="TextBox 1"/>
          <p:cNvSpPr txBox="1"/>
          <p:nvPr/>
        </p:nvSpPr>
        <p:spPr>
          <a:xfrm>
            <a:off x="188949" y="817459"/>
            <a:ext cx="8717936" cy="1050529"/>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solidFill>
                  <a:schemeClr val="tx1"/>
                </a:solidFill>
              </a:rPr>
              <a:t>When we view this in discovery within scope of member institution we see the license terms of the amendment</a:t>
            </a:r>
            <a:endParaRPr lang="en-GB" sz="2400" b="0" dirty="0">
              <a:solidFill>
                <a:schemeClr val="tx1"/>
              </a:solidFill>
            </a:endParaRPr>
          </a:p>
        </p:txBody>
      </p:sp>
      <p:sp>
        <p:nvSpPr>
          <p:cNvPr id="8" name="Title 4"/>
          <p:cNvSpPr>
            <a:spLocks noGrp="1"/>
          </p:cNvSpPr>
          <p:nvPr>
            <p:ph type="title"/>
          </p:nvPr>
        </p:nvSpPr>
        <p:spPr>
          <a:xfrm>
            <a:off x="414045" y="18352"/>
            <a:ext cx="8282085" cy="633250"/>
          </a:xfrm>
        </p:spPr>
        <p:txBody>
          <a:bodyPr/>
          <a:lstStyle/>
          <a:p>
            <a:r>
              <a:rPr lang="en-US" dirty="0" smtClean="0"/>
              <a:t>Using the shared license in the member institution</a:t>
            </a:r>
            <a:endParaRPr lang="en-US" sz="3600" dirty="0"/>
          </a:p>
        </p:txBody>
      </p:sp>
      <p:sp>
        <p:nvSpPr>
          <p:cNvPr id="4" name="Rectangle 3"/>
          <p:cNvSpPr/>
          <p:nvPr/>
        </p:nvSpPr>
        <p:spPr>
          <a:xfrm>
            <a:off x="1874078" y="4332791"/>
            <a:ext cx="4774916" cy="918477"/>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92556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86915" y="2495005"/>
            <a:ext cx="8961120" cy="3360420"/>
          </a:xfrm>
          <a:prstGeom prst="rect">
            <a:avLst/>
          </a:prstGeom>
          <a:ln>
            <a:solidFill>
              <a:schemeClr val="accent1"/>
            </a:solidFill>
          </a:ln>
        </p:spPr>
      </p:pic>
      <p:sp>
        <p:nvSpPr>
          <p:cNvPr id="2" name="TextBox 1"/>
          <p:cNvSpPr txBox="1"/>
          <p:nvPr/>
        </p:nvSpPr>
        <p:spPr>
          <a:xfrm>
            <a:off x="136697" y="817459"/>
            <a:ext cx="8859086" cy="1612232"/>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solidFill>
                  <a:schemeClr val="tx1"/>
                </a:solidFill>
              </a:rPr>
              <a:t>In the previous example we saw that the shared license or the amendment can be attributed directly to a resource in the member institution.</a:t>
            </a:r>
          </a:p>
          <a:p>
            <a:r>
              <a:rPr lang="en-US" sz="2400" dirty="0" smtClean="0">
                <a:solidFill>
                  <a:schemeClr val="tx1"/>
                </a:solidFill>
              </a:rPr>
              <a:t>It is also possible to add the shared license or amendment to a POL</a:t>
            </a:r>
            <a:endParaRPr lang="en-GB" sz="2400" b="0" dirty="0">
              <a:solidFill>
                <a:schemeClr val="tx1"/>
              </a:solidFill>
            </a:endParaRPr>
          </a:p>
        </p:txBody>
      </p:sp>
      <p:sp>
        <p:nvSpPr>
          <p:cNvPr id="8" name="Title 4"/>
          <p:cNvSpPr>
            <a:spLocks noGrp="1"/>
          </p:cNvSpPr>
          <p:nvPr>
            <p:ph type="title"/>
          </p:nvPr>
        </p:nvSpPr>
        <p:spPr>
          <a:xfrm>
            <a:off x="414045" y="18352"/>
            <a:ext cx="8282085" cy="633250"/>
          </a:xfrm>
        </p:spPr>
        <p:txBody>
          <a:bodyPr/>
          <a:lstStyle/>
          <a:p>
            <a:r>
              <a:rPr lang="en-US" dirty="0" smtClean="0"/>
              <a:t>Using the shared license in the member institution</a:t>
            </a:r>
            <a:endParaRPr lang="en-US" sz="3600" dirty="0"/>
          </a:p>
        </p:txBody>
      </p:sp>
      <p:sp>
        <p:nvSpPr>
          <p:cNvPr id="7" name="Rectangle 6"/>
          <p:cNvSpPr/>
          <p:nvPr/>
        </p:nvSpPr>
        <p:spPr>
          <a:xfrm>
            <a:off x="414045" y="4506686"/>
            <a:ext cx="4141042" cy="313508"/>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36378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949" y="817459"/>
            <a:ext cx="8717936" cy="5504964"/>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b="0" dirty="0" smtClean="0">
                <a:solidFill>
                  <a:schemeClr val="tx1"/>
                </a:solidFill>
              </a:rPr>
              <a:t>This feature deals with Acquisition Networks </a:t>
            </a:r>
            <a:r>
              <a:rPr lang="en-US" b="0" dirty="0">
                <a:solidFill>
                  <a:schemeClr val="tx1"/>
                </a:solidFill>
              </a:rPr>
              <a:t>that manage </a:t>
            </a:r>
            <a:r>
              <a:rPr lang="en-US" b="0" dirty="0" smtClean="0">
                <a:solidFill>
                  <a:schemeClr val="tx1"/>
                </a:solidFill>
              </a:rPr>
              <a:t>shared licenses.</a:t>
            </a:r>
            <a:endParaRPr lang="en-US" b="0" dirty="0">
              <a:solidFill>
                <a:schemeClr val="tx1"/>
              </a:solidFill>
            </a:endParaRPr>
          </a:p>
          <a:p>
            <a:r>
              <a:rPr lang="en-US" b="0" dirty="0" smtClean="0">
                <a:solidFill>
                  <a:schemeClr val="tx1"/>
                </a:solidFill>
              </a:rPr>
              <a:t>With this feature the licenses are created and managed in the network zone and shared with the member institutions.</a:t>
            </a:r>
          </a:p>
          <a:p>
            <a:r>
              <a:rPr lang="en-US" b="0" dirty="0" smtClean="0">
                <a:solidFill>
                  <a:schemeClr val="tx1"/>
                </a:solidFill>
              </a:rPr>
              <a:t>Each member institution orders whatever resources it wants for whatever price it wants using whatever license it wants.  </a:t>
            </a:r>
          </a:p>
          <a:p>
            <a:r>
              <a:rPr lang="en-US" dirty="0" smtClean="0">
                <a:solidFill>
                  <a:schemeClr val="tx1"/>
                </a:solidFill>
              </a:rPr>
              <a:t>While the license is managed in the network and shared with the member institutions, each member institution can create it’s own amendment which typically includes license terms unique to the member institution.</a:t>
            </a:r>
            <a:endParaRPr lang="en-GB" dirty="0">
              <a:solidFill>
                <a:schemeClr val="tx1"/>
              </a:solidFill>
            </a:endParaRPr>
          </a:p>
        </p:txBody>
      </p:sp>
      <p:sp>
        <p:nvSpPr>
          <p:cNvPr id="3" name="TextBox 2"/>
          <p:cNvSpPr txBox="1"/>
          <p:nvPr/>
        </p:nvSpPr>
        <p:spPr>
          <a:xfrm>
            <a:off x="63983" y="6593196"/>
            <a:ext cx="1013162" cy="215444"/>
          </a:xfrm>
          <a:prstGeom prst="rect">
            <a:avLst/>
          </a:prstGeom>
          <a:noFill/>
        </p:spPr>
        <p:txBody>
          <a:bodyPr wrap="square" rtlCol="0">
            <a:spAutoFit/>
          </a:bodyPr>
          <a:lstStyle/>
          <a:p>
            <a:pPr algn="l"/>
            <a:r>
              <a:rPr lang="en-US" sz="800" b="0" dirty="0" smtClean="0"/>
              <a:t>URM-60366</a:t>
            </a:r>
            <a:endParaRPr lang="en-US" sz="800" b="0" dirty="0"/>
          </a:p>
        </p:txBody>
      </p:sp>
      <p:sp>
        <p:nvSpPr>
          <p:cNvPr id="5" name="Title 4"/>
          <p:cNvSpPr>
            <a:spLocks noGrp="1"/>
          </p:cNvSpPr>
          <p:nvPr>
            <p:ph type="title"/>
          </p:nvPr>
        </p:nvSpPr>
        <p:spPr>
          <a:xfrm>
            <a:off x="414045" y="18352"/>
            <a:ext cx="8282085" cy="633250"/>
          </a:xfrm>
        </p:spPr>
        <p:txBody>
          <a:bodyPr/>
          <a:lstStyle/>
          <a:p>
            <a:r>
              <a:rPr lang="en-US" dirty="0" smtClean="0"/>
              <a:t>Introduction</a:t>
            </a:r>
            <a:endParaRPr lang="en-US" sz="3600" dirty="0"/>
          </a:p>
        </p:txBody>
      </p:sp>
    </p:spTree>
    <p:extLst>
      <p:ext uri="{BB962C8B-B14F-4D97-AF65-F5344CB8AC3E}">
        <p14:creationId xmlns:p14="http://schemas.microsoft.com/office/powerpoint/2010/main" val="13903295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600470" y="5914"/>
            <a:ext cx="2543530" cy="1219370"/>
          </a:xfrm>
          <a:prstGeom prst="rect">
            <a:avLst/>
          </a:prstGeom>
        </p:spPr>
      </p:pic>
      <p:sp>
        <p:nvSpPr>
          <p:cNvPr id="2" name="Slide Number Placeholder 1"/>
          <p:cNvSpPr>
            <a:spLocks noGrp="1"/>
          </p:cNvSpPr>
          <p:nvPr>
            <p:ph type="sldNum" sz="quarter" idx="12"/>
          </p:nvPr>
        </p:nvSpPr>
        <p:spPr/>
        <p:txBody>
          <a:bodyPr/>
          <a:lstStyle/>
          <a:p>
            <a:fld id="{1C146586-7EC2-481D-848F-8CE41EB2DE6C}" type="slidenum">
              <a:rPr lang="en-US" smtClean="0"/>
              <a:pPr/>
              <a:t>4</a:t>
            </a:fld>
            <a:endParaRPr lang="en-US" dirty="0"/>
          </a:p>
        </p:txBody>
      </p:sp>
      <p:pic>
        <p:nvPicPr>
          <p:cNvPr id="3" name="Picture 2"/>
          <p:cNvPicPr>
            <a:picLocks noChangeAspect="1"/>
          </p:cNvPicPr>
          <p:nvPr/>
        </p:nvPicPr>
        <p:blipFill>
          <a:blip r:embed="rId3"/>
          <a:stretch>
            <a:fillRect/>
          </a:stretch>
        </p:blipFill>
        <p:spPr>
          <a:xfrm>
            <a:off x="161632" y="869619"/>
            <a:ext cx="1126599" cy="5462942"/>
          </a:xfrm>
          <a:prstGeom prst="rect">
            <a:avLst/>
          </a:prstGeom>
        </p:spPr>
      </p:pic>
      <p:sp>
        <p:nvSpPr>
          <p:cNvPr id="14" name="TextBox 13"/>
          <p:cNvSpPr txBox="1"/>
          <p:nvPr/>
        </p:nvSpPr>
        <p:spPr>
          <a:xfrm>
            <a:off x="40942" y="6373504"/>
            <a:ext cx="3575715" cy="200055"/>
          </a:xfrm>
          <a:prstGeom prst="rect">
            <a:avLst/>
          </a:prstGeom>
          <a:noFill/>
        </p:spPr>
        <p:txBody>
          <a:bodyPr wrap="square" rtlCol="0">
            <a:spAutoFit/>
          </a:bodyPr>
          <a:lstStyle/>
          <a:p>
            <a:r>
              <a:rPr lang="en-US" sz="700" dirty="0"/>
              <a:t>https://slidemodel.com/templates/animated-rainbow-business-powerpoint-template/</a:t>
            </a:r>
          </a:p>
        </p:txBody>
      </p:sp>
      <p:sp>
        <p:nvSpPr>
          <p:cNvPr id="17" name="TextBox 16"/>
          <p:cNvSpPr txBox="1"/>
          <p:nvPr/>
        </p:nvSpPr>
        <p:spPr>
          <a:xfrm>
            <a:off x="3657599" y="6343546"/>
            <a:ext cx="4817661" cy="200055"/>
          </a:xfrm>
          <a:prstGeom prst="rect">
            <a:avLst/>
          </a:prstGeom>
          <a:noFill/>
        </p:spPr>
        <p:txBody>
          <a:bodyPr wrap="square" rtlCol="0">
            <a:spAutoFit/>
          </a:bodyPr>
          <a:lstStyle/>
          <a:p>
            <a:r>
              <a:rPr lang="en-US" sz="700" dirty="0"/>
              <a:t>http://image.shutterstock.com/z/stock-photo-business-hand-writing-blank-agenda-list-130255148.jpg</a:t>
            </a:r>
          </a:p>
        </p:txBody>
      </p:sp>
      <p:sp>
        <p:nvSpPr>
          <p:cNvPr id="18" name="Rectangle 17"/>
          <p:cNvSpPr/>
          <p:nvPr/>
        </p:nvSpPr>
        <p:spPr>
          <a:xfrm>
            <a:off x="0" y="0"/>
            <a:ext cx="6600470" cy="750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392072" y="2324844"/>
            <a:ext cx="7166712" cy="461665"/>
          </a:xfrm>
          <a:prstGeom prst="rect">
            <a:avLst/>
          </a:prstGeom>
          <a:noFill/>
        </p:spPr>
        <p:txBody>
          <a:bodyPr wrap="square" rtlCol="0">
            <a:spAutoFit/>
          </a:bodyPr>
          <a:lstStyle/>
          <a:p>
            <a:r>
              <a:rPr lang="en-US" sz="2400" dirty="0" smtClean="0"/>
              <a:t>Adding the shared license in Network Zone</a:t>
            </a:r>
            <a:endParaRPr lang="en-US" sz="2400" dirty="0"/>
          </a:p>
        </p:txBody>
      </p:sp>
      <p:sp>
        <p:nvSpPr>
          <p:cNvPr id="21" name="TextBox 20"/>
          <p:cNvSpPr txBox="1"/>
          <p:nvPr/>
        </p:nvSpPr>
        <p:spPr>
          <a:xfrm>
            <a:off x="1392072" y="3363828"/>
            <a:ext cx="7301552" cy="461665"/>
          </a:xfrm>
          <a:prstGeom prst="rect">
            <a:avLst/>
          </a:prstGeom>
          <a:noFill/>
        </p:spPr>
        <p:txBody>
          <a:bodyPr wrap="square" rtlCol="0">
            <a:spAutoFit/>
          </a:bodyPr>
          <a:lstStyle/>
          <a:p>
            <a:r>
              <a:rPr lang="en-US" sz="2400" dirty="0" smtClean="0"/>
              <a:t>Distributing shared licenses to member institutions</a:t>
            </a:r>
            <a:endParaRPr lang="en-US" sz="3200" dirty="0"/>
          </a:p>
        </p:txBody>
      </p:sp>
      <p:sp>
        <p:nvSpPr>
          <p:cNvPr id="24" name="Rectangle 23"/>
          <p:cNvSpPr/>
          <p:nvPr/>
        </p:nvSpPr>
        <p:spPr>
          <a:xfrm>
            <a:off x="1370973" y="2167794"/>
            <a:ext cx="6793313" cy="7429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Box 15"/>
          <p:cNvSpPr txBox="1"/>
          <p:nvPr/>
        </p:nvSpPr>
        <p:spPr>
          <a:xfrm>
            <a:off x="1392072" y="1224229"/>
            <a:ext cx="7301552" cy="461665"/>
          </a:xfrm>
          <a:prstGeom prst="rect">
            <a:avLst/>
          </a:prstGeom>
          <a:noFill/>
        </p:spPr>
        <p:txBody>
          <a:bodyPr wrap="square" rtlCol="0">
            <a:spAutoFit/>
          </a:bodyPr>
          <a:lstStyle/>
          <a:p>
            <a:r>
              <a:rPr lang="en-US" sz="2400" dirty="0" smtClean="0"/>
              <a:t>Introduction</a:t>
            </a:r>
            <a:endParaRPr lang="en-US" sz="3200" dirty="0"/>
          </a:p>
        </p:txBody>
      </p:sp>
      <p:sp>
        <p:nvSpPr>
          <p:cNvPr id="13" name="TextBox 12"/>
          <p:cNvSpPr txBox="1"/>
          <p:nvPr/>
        </p:nvSpPr>
        <p:spPr>
          <a:xfrm>
            <a:off x="1392072" y="5521882"/>
            <a:ext cx="7660490" cy="461665"/>
          </a:xfrm>
          <a:prstGeom prst="rect">
            <a:avLst/>
          </a:prstGeom>
          <a:noFill/>
        </p:spPr>
        <p:txBody>
          <a:bodyPr wrap="square" rtlCol="0">
            <a:spAutoFit/>
          </a:bodyPr>
          <a:lstStyle/>
          <a:p>
            <a:r>
              <a:rPr lang="en-US" sz="2400" dirty="0" smtClean="0"/>
              <a:t>text</a:t>
            </a:r>
            <a:endParaRPr lang="en-US" sz="2400" dirty="0"/>
          </a:p>
        </p:txBody>
      </p:sp>
      <p:sp>
        <p:nvSpPr>
          <p:cNvPr id="19" name="TextBox 18"/>
          <p:cNvSpPr txBox="1"/>
          <p:nvPr/>
        </p:nvSpPr>
        <p:spPr>
          <a:xfrm>
            <a:off x="1400779" y="4407183"/>
            <a:ext cx="7660490" cy="461665"/>
          </a:xfrm>
          <a:prstGeom prst="rect">
            <a:avLst/>
          </a:prstGeom>
          <a:noFill/>
        </p:spPr>
        <p:txBody>
          <a:bodyPr wrap="square" rtlCol="0">
            <a:spAutoFit/>
          </a:bodyPr>
          <a:lstStyle/>
          <a:p>
            <a:r>
              <a:rPr lang="en-US" sz="2400" dirty="0" smtClean="0"/>
              <a:t>Using the shared license in the member institution</a:t>
            </a:r>
            <a:endParaRPr lang="en-US" sz="2400" dirty="0"/>
          </a:p>
        </p:txBody>
      </p:sp>
      <p:sp>
        <p:nvSpPr>
          <p:cNvPr id="15" name="Rectangle 14"/>
          <p:cNvSpPr/>
          <p:nvPr/>
        </p:nvSpPr>
        <p:spPr>
          <a:xfrm>
            <a:off x="40942" y="5238206"/>
            <a:ext cx="2245058" cy="1094355"/>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596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Adding the shared license in Network Zone</a:t>
            </a:r>
            <a:endParaRPr lang="en-US" sz="3600" dirty="0"/>
          </a:p>
        </p:txBody>
      </p:sp>
      <p:sp>
        <p:nvSpPr>
          <p:cNvPr id="6" name="Content Placeholder 5"/>
          <p:cNvSpPr>
            <a:spLocks noGrp="1"/>
          </p:cNvSpPr>
          <p:nvPr>
            <p:ph idx="1"/>
          </p:nvPr>
        </p:nvSpPr>
        <p:spPr>
          <a:xfrm>
            <a:off x="182880" y="769168"/>
            <a:ext cx="8804366" cy="3868145"/>
          </a:xfrm>
        </p:spPr>
        <p:txBody>
          <a:bodyPr>
            <a:noAutofit/>
          </a:bodyPr>
          <a:lstStyle/>
          <a:p>
            <a:r>
              <a:rPr lang="en-US" dirty="0" smtClean="0"/>
              <a:t>From within the network zone add a license using menu  </a:t>
            </a:r>
            <a:r>
              <a:rPr lang="en-US" dirty="0"/>
              <a:t>‘Acquisitions &gt; Acquisitions </a:t>
            </a:r>
            <a:r>
              <a:rPr lang="en-US" dirty="0" smtClean="0"/>
              <a:t>Infrastructure &gt; Licenses &gt; Add’</a:t>
            </a:r>
          </a:p>
          <a:p>
            <a:r>
              <a:rPr lang="en-US" dirty="0" smtClean="0"/>
              <a:t>Check the box “Shared License”</a:t>
            </a:r>
          </a:p>
          <a:p>
            <a:r>
              <a:rPr lang="en-US" dirty="0" smtClean="0"/>
              <a:t>On the next screen we will see shared license “French Feminist Publications” with code “FFP”</a:t>
            </a:r>
          </a:p>
        </p:txBody>
      </p:sp>
      <p:sp>
        <p:nvSpPr>
          <p:cNvPr id="2" name="Slide Number Placeholder 1"/>
          <p:cNvSpPr>
            <a:spLocks noGrp="1"/>
          </p:cNvSpPr>
          <p:nvPr>
            <p:ph type="sldNum" sz="quarter" idx="12"/>
          </p:nvPr>
        </p:nvSpPr>
        <p:spPr/>
        <p:txBody>
          <a:bodyPr/>
          <a:lstStyle/>
          <a:p>
            <a:fld id="{1C146586-7EC2-481D-848F-8CE41EB2DE6C}" type="slidenum">
              <a:rPr lang="en-US" smtClean="0"/>
              <a:pPr/>
              <a:t>5</a:t>
            </a:fld>
            <a:endParaRPr lang="en-US" dirty="0"/>
          </a:p>
        </p:txBody>
      </p:sp>
      <p:pic>
        <p:nvPicPr>
          <p:cNvPr id="7" name="Picture 6"/>
          <p:cNvPicPr>
            <a:picLocks noChangeAspect="1"/>
          </p:cNvPicPr>
          <p:nvPr/>
        </p:nvPicPr>
        <p:blipFill>
          <a:blip r:embed="rId2"/>
          <a:stretch>
            <a:fillRect/>
          </a:stretch>
        </p:blipFill>
        <p:spPr>
          <a:xfrm>
            <a:off x="2729356" y="4874229"/>
            <a:ext cx="3588980" cy="808114"/>
          </a:xfrm>
          <a:prstGeom prst="rect">
            <a:avLst/>
          </a:prstGeom>
          <a:ln>
            <a:solidFill>
              <a:schemeClr val="accent1"/>
            </a:solidFill>
          </a:ln>
        </p:spPr>
      </p:pic>
    </p:spTree>
    <p:extLst>
      <p:ext uri="{BB962C8B-B14F-4D97-AF65-F5344CB8AC3E}">
        <p14:creationId xmlns:p14="http://schemas.microsoft.com/office/powerpoint/2010/main" val="2639832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0452" y="1033128"/>
            <a:ext cx="8961120" cy="4181302"/>
          </a:xfrm>
          <a:prstGeom prst="rect">
            <a:avLst/>
          </a:prstGeom>
          <a:ln>
            <a:solidFill>
              <a:schemeClr val="tx1"/>
            </a:solidFill>
          </a:ln>
        </p:spPr>
      </p:pic>
      <p:sp>
        <p:nvSpPr>
          <p:cNvPr id="5" name="Title 4"/>
          <p:cNvSpPr>
            <a:spLocks noGrp="1"/>
          </p:cNvSpPr>
          <p:nvPr>
            <p:ph type="title"/>
          </p:nvPr>
        </p:nvSpPr>
        <p:spPr/>
        <p:txBody>
          <a:bodyPr/>
          <a:lstStyle/>
          <a:p>
            <a:r>
              <a:rPr lang="en-US" dirty="0" smtClean="0"/>
              <a:t>Adding the shared license in Network Zone</a:t>
            </a:r>
            <a:endParaRPr lang="en-US" sz="3600"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6</a:t>
            </a:fld>
            <a:endParaRPr lang="en-US" dirty="0"/>
          </a:p>
        </p:txBody>
      </p:sp>
      <p:sp>
        <p:nvSpPr>
          <p:cNvPr id="9" name="Rectangle 8"/>
          <p:cNvSpPr/>
          <p:nvPr/>
        </p:nvSpPr>
        <p:spPr>
          <a:xfrm>
            <a:off x="600892" y="2769326"/>
            <a:ext cx="1502228" cy="274320"/>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1476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Adding the shared license in Network Zone</a:t>
            </a:r>
            <a:endParaRPr lang="en-US" sz="3600" dirty="0"/>
          </a:p>
        </p:txBody>
      </p:sp>
      <p:sp>
        <p:nvSpPr>
          <p:cNvPr id="6" name="Content Placeholder 5"/>
          <p:cNvSpPr>
            <a:spLocks noGrp="1"/>
          </p:cNvSpPr>
          <p:nvPr>
            <p:ph idx="1"/>
          </p:nvPr>
        </p:nvSpPr>
        <p:spPr>
          <a:xfrm>
            <a:off x="414044" y="752605"/>
            <a:ext cx="8400772" cy="5635132"/>
          </a:xfrm>
        </p:spPr>
        <p:txBody>
          <a:bodyPr>
            <a:noAutofit/>
          </a:bodyPr>
          <a:lstStyle/>
          <a:p>
            <a:r>
              <a:rPr lang="en-US" dirty="0" smtClean="0"/>
              <a:t>Selecting “Shared License” allows the network to push </a:t>
            </a:r>
            <a:r>
              <a:rPr lang="en-US" dirty="0"/>
              <a:t>the license to all member institutions, enabling each one to purchase resources and attach them to their local copy of the license</a:t>
            </a:r>
            <a:r>
              <a:rPr lang="en-US" dirty="0" smtClean="0"/>
              <a:t>.</a:t>
            </a:r>
            <a:br>
              <a:rPr lang="en-US" dirty="0" smtClean="0"/>
            </a:br>
            <a:endParaRPr lang="en-US" dirty="0" smtClean="0"/>
          </a:p>
          <a:p>
            <a:r>
              <a:rPr lang="en-US" dirty="0" smtClean="0"/>
              <a:t>The Shared License is pushed to the members either</a:t>
            </a:r>
          </a:p>
          <a:p>
            <a:pPr marL="971550" lvl="1" indent="-514350">
              <a:buFont typeface="+mj-lt"/>
              <a:buAutoNum type="alphaUcPeriod"/>
            </a:pPr>
            <a:r>
              <a:rPr lang="en-US" sz="2800" dirty="0" smtClean="0"/>
              <a:t>The next </a:t>
            </a:r>
            <a:r>
              <a:rPr lang="en-US" sz="2800" dirty="0"/>
              <a:t>time that the </a:t>
            </a:r>
            <a:r>
              <a:rPr lang="en-US" sz="2800" dirty="0" smtClean="0"/>
              <a:t>“Distribute </a:t>
            </a:r>
            <a:r>
              <a:rPr lang="en-US" sz="2800" dirty="0"/>
              <a:t>Network Acquisition Changes to </a:t>
            </a:r>
            <a:r>
              <a:rPr lang="en-US" sz="2800" dirty="0" smtClean="0"/>
              <a:t>Members” </a:t>
            </a:r>
            <a:r>
              <a:rPr lang="en-US" sz="2800" dirty="0"/>
              <a:t>job </a:t>
            </a:r>
            <a:r>
              <a:rPr lang="en-US" sz="2800" dirty="0" smtClean="0"/>
              <a:t>runs</a:t>
            </a:r>
          </a:p>
          <a:p>
            <a:pPr marL="971550" lvl="1" indent="-514350">
              <a:buFont typeface="+mj-lt"/>
              <a:buAutoNum type="alphaUcPeriod"/>
            </a:pPr>
            <a:r>
              <a:rPr lang="en-US" sz="2800" dirty="0" smtClean="0"/>
              <a:t>When the staff user does “Actions &gt; Distribute to Member” on the specific license</a:t>
            </a:r>
          </a:p>
          <a:p>
            <a:endParaRPr lang="en-US" dirty="0" smtClean="0"/>
          </a:p>
        </p:txBody>
      </p:sp>
      <p:sp>
        <p:nvSpPr>
          <p:cNvPr id="2" name="Slide Number Placeholder 1"/>
          <p:cNvSpPr>
            <a:spLocks noGrp="1"/>
          </p:cNvSpPr>
          <p:nvPr>
            <p:ph type="sldNum" sz="quarter" idx="12"/>
          </p:nvPr>
        </p:nvSpPr>
        <p:spPr/>
        <p:txBody>
          <a:bodyPr/>
          <a:lstStyle/>
          <a:p>
            <a:fld id="{1C146586-7EC2-481D-848F-8CE41EB2DE6C}" type="slidenum">
              <a:rPr lang="en-US" smtClean="0"/>
              <a:pPr/>
              <a:t>7</a:t>
            </a:fld>
            <a:endParaRPr lang="en-US" dirty="0"/>
          </a:p>
        </p:txBody>
      </p:sp>
    </p:spTree>
    <p:extLst>
      <p:ext uri="{BB962C8B-B14F-4D97-AF65-F5344CB8AC3E}">
        <p14:creationId xmlns:p14="http://schemas.microsoft.com/office/powerpoint/2010/main" val="27916570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600470" y="5914"/>
            <a:ext cx="2543530" cy="1219370"/>
          </a:xfrm>
          <a:prstGeom prst="rect">
            <a:avLst/>
          </a:prstGeom>
        </p:spPr>
      </p:pic>
      <p:sp>
        <p:nvSpPr>
          <p:cNvPr id="2" name="Slide Number Placeholder 1"/>
          <p:cNvSpPr>
            <a:spLocks noGrp="1"/>
          </p:cNvSpPr>
          <p:nvPr>
            <p:ph type="sldNum" sz="quarter" idx="12"/>
          </p:nvPr>
        </p:nvSpPr>
        <p:spPr/>
        <p:txBody>
          <a:bodyPr/>
          <a:lstStyle/>
          <a:p>
            <a:fld id="{1C146586-7EC2-481D-848F-8CE41EB2DE6C}" type="slidenum">
              <a:rPr lang="en-US" smtClean="0"/>
              <a:pPr/>
              <a:t>8</a:t>
            </a:fld>
            <a:endParaRPr lang="en-US" dirty="0"/>
          </a:p>
        </p:txBody>
      </p:sp>
      <p:pic>
        <p:nvPicPr>
          <p:cNvPr id="3" name="Picture 2"/>
          <p:cNvPicPr>
            <a:picLocks noChangeAspect="1"/>
          </p:cNvPicPr>
          <p:nvPr/>
        </p:nvPicPr>
        <p:blipFill>
          <a:blip r:embed="rId3"/>
          <a:stretch>
            <a:fillRect/>
          </a:stretch>
        </p:blipFill>
        <p:spPr>
          <a:xfrm>
            <a:off x="161632" y="869619"/>
            <a:ext cx="1126599" cy="5462942"/>
          </a:xfrm>
          <a:prstGeom prst="rect">
            <a:avLst/>
          </a:prstGeom>
        </p:spPr>
      </p:pic>
      <p:sp>
        <p:nvSpPr>
          <p:cNvPr id="14" name="TextBox 13"/>
          <p:cNvSpPr txBox="1"/>
          <p:nvPr/>
        </p:nvSpPr>
        <p:spPr>
          <a:xfrm>
            <a:off x="40942" y="6373504"/>
            <a:ext cx="3575715" cy="200055"/>
          </a:xfrm>
          <a:prstGeom prst="rect">
            <a:avLst/>
          </a:prstGeom>
          <a:noFill/>
        </p:spPr>
        <p:txBody>
          <a:bodyPr wrap="square" rtlCol="0">
            <a:spAutoFit/>
          </a:bodyPr>
          <a:lstStyle/>
          <a:p>
            <a:r>
              <a:rPr lang="en-US" sz="700" dirty="0"/>
              <a:t>https://slidemodel.com/templates/animated-rainbow-business-powerpoint-template/</a:t>
            </a:r>
          </a:p>
        </p:txBody>
      </p:sp>
      <p:sp>
        <p:nvSpPr>
          <p:cNvPr id="17" name="TextBox 16"/>
          <p:cNvSpPr txBox="1"/>
          <p:nvPr/>
        </p:nvSpPr>
        <p:spPr>
          <a:xfrm>
            <a:off x="3657599" y="6343546"/>
            <a:ext cx="4817661" cy="200055"/>
          </a:xfrm>
          <a:prstGeom prst="rect">
            <a:avLst/>
          </a:prstGeom>
          <a:noFill/>
        </p:spPr>
        <p:txBody>
          <a:bodyPr wrap="square" rtlCol="0">
            <a:spAutoFit/>
          </a:bodyPr>
          <a:lstStyle/>
          <a:p>
            <a:r>
              <a:rPr lang="en-US" sz="700" dirty="0"/>
              <a:t>http://image.shutterstock.com/z/stock-photo-business-hand-writing-blank-agenda-list-130255148.jpg</a:t>
            </a:r>
          </a:p>
        </p:txBody>
      </p:sp>
      <p:sp>
        <p:nvSpPr>
          <p:cNvPr id="18" name="Rectangle 17"/>
          <p:cNvSpPr/>
          <p:nvPr/>
        </p:nvSpPr>
        <p:spPr>
          <a:xfrm>
            <a:off x="0" y="0"/>
            <a:ext cx="6600470" cy="750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392072" y="2324844"/>
            <a:ext cx="7166712" cy="461665"/>
          </a:xfrm>
          <a:prstGeom prst="rect">
            <a:avLst/>
          </a:prstGeom>
          <a:noFill/>
        </p:spPr>
        <p:txBody>
          <a:bodyPr wrap="square" rtlCol="0">
            <a:spAutoFit/>
          </a:bodyPr>
          <a:lstStyle/>
          <a:p>
            <a:r>
              <a:rPr lang="en-US" sz="2400" dirty="0" smtClean="0"/>
              <a:t>Adding the shared license in Network Zone</a:t>
            </a:r>
            <a:endParaRPr lang="en-US" sz="2400" dirty="0"/>
          </a:p>
        </p:txBody>
      </p:sp>
      <p:sp>
        <p:nvSpPr>
          <p:cNvPr id="21" name="TextBox 20"/>
          <p:cNvSpPr txBox="1"/>
          <p:nvPr/>
        </p:nvSpPr>
        <p:spPr>
          <a:xfrm>
            <a:off x="1392072" y="3363828"/>
            <a:ext cx="7301552" cy="461665"/>
          </a:xfrm>
          <a:prstGeom prst="rect">
            <a:avLst/>
          </a:prstGeom>
          <a:noFill/>
        </p:spPr>
        <p:txBody>
          <a:bodyPr wrap="square" rtlCol="0">
            <a:spAutoFit/>
          </a:bodyPr>
          <a:lstStyle/>
          <a:p>
            <a:r>
              <a:rPr lang="en-US" sz="2400" dirty="0" smtClean="0"/>
              <a:t>Distributing shared licenses to member institutions</a:t>
            </a:r>
            <a:endParaRPr lang="en-US" sz="3200" dirty="0"/>
          </a:p>
        </p:txBody>
      </p:sp>
      <p:sp>
        <p:nvSpPr>
          <p:cNvPr id="24" name="Rectangle 23"/>
          <p:cNvSpPr/>
          <p:nvPr/>
        </p:nvSpPr>
        <p:spPr>
          <a:xfrm>
            <a:off x="1370973" y="3212823"/>
            <a:ext cx="6793313" cy="7429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Box 15"/>
          <p:cNvSpPr txBox="1"/>
          <p:nvPr/>
        </p:nvSpPr>
        <p:spPr>
          <a:xfrm>
            <a:off x="1392072" y="1224229"/>
            <a:ext cx="7301552" cy="461665"/>
          </a:xfrm>
          <a:prstGeom prst="rect">
            <a:avLst/>
          </a:prstGeom>
          <a:noFill/>
        </p:spPr>
        <p:txBody>
          <a:bodyPr wrap="square" rtlCol="0">
            <a:spAutoFit/>
          </a:bodyPr>
          <a:lstStyle/>
          <a:p>
            <a:r>
              <a:rPr lang="en-US" sz="2400" dirty="0" smtClean="0"/>
              <a:t>Introduction</a:t>
            </a:r>
            <a:endParaRPr lang="en-US" sz="3200" dirty="0"/>
          </a:p>
        </p:txBody>
      </p:sp>
      <p:sp>
        <p:nvSpPr>
          <p:cNvPr id="13" name="TextBox 12"/>
          <p:cNvSpPr txBox="1"/>
          <p:nvPr/>
        </p:nvSpPr>
        <p:spPr>
          <a:xfrm>
            <a:off x="1392072" y="5521882"/>
            <a:ext cx="7660490" cy="461665"/>
          </a:xfrm>
          <a:prstGeom prst="rect">
            <a:avLst/>
          </a:prstGeom>
          <a:noFill/>
        </p:spPr>
        <p:txBody>
          <a:bodyPr wrap="square" rtlCol="0">
            <a:spAutoFit/>
          </a:bodyPr>
          <a:lstStyle/>
          <a:p>
            <a:r>
              <a:rPr lang="en-US" sz="2400" dirty="0" smtClean="0"/>
              <a:t>text</a:t>
            </a:r>
            <a:endParaRPr lang="en-US" sz="2400" dirty="0"/>
          </a:p>
        </p:txBody>
      </p:sp>
      <p:sp>
        <p:nvSpPr>
          <p:cNvPr id="19" name="TextBox 18"/>
          <p:cNvSpPr txBox="1"/>
          <p:nvPr/>
        </p:nvSpPr>
        <p:spPr>
          <a:xfrm>
            <a:off x="1400779" y="4407183"/>
            <a:ext cx="7660490" cy="461665"/>
          </a:xfrm>
          <a:prstGeom prst="rect">
            <a:avLst/>
          </a:prstGeom>
          <a:noFill/>
        </p:spPr>
        <p:txBody>
          <a:bodyPr wrap="square" rtlCol="0">
            <a:spAutoFit/>
          </a:bodyPr>
          <a:lstStyle/>
          <a:p>
            <a:r>
              <a:rPr lang="en-US" sz="2400" dirty="0" smtClean="0"/>
              <a:t>Using the shared license in the member institution</a:t>
            </a:r>
            <a:endParaRPr lang="en-US" sz="2400" dirty="0"/>
          </a:p>
        </p:txBody>
      </p:sp>
      <p:sp>
        <p:nvSpPr>
          <p:cNvPr id="15" name="Rectangle 14"/>
          <p:cNvSpPr/>
          <p:nvPr/>
        </p:nvSpPr>
        <p:spPr>
          <a:xfrm>
            <a:off x="40942" y="5238206"/>
            <a:ext cx="2245058" cy="1094355"/>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49391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6407" y="2233673"/>
            <a:ext cx="8961120" cy="2844107"/>
          </a:xfrm>
          <a:prstGeom prst="rect">
            <a:avLst/>
          </a:prstGeom>
          <a:ln>
            <a:solidFill>
              <a:schemeClr val="tx1"/>
            </a:solidFill>
          </a:ln>
        </p:spPr>
      </p:pic>
      <p:sp>
        <p:nvSpPr>
          <p:cNvPr id="2" name="TextBox 1"/>
          <p:cNvSpPr txBox="1"/>
          <p:nvPr/>
        </p:nvSpPr>
        <p:spPr>
          <a:xfrm>
            <a:off x="188949" y="817459"/>
            <a:ext cx="8717936" cy="1102782"/>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dirty="0" smtClean="0">
                <a:solidFill>
                  <a:schemeClr val="tx1"/>
                </a:solidFill>
              </a:rPr>
              <a:t>To manually distribute a specific shared license to a member institution choose  “actions &gt; distribute to member” from the list of licenses.</a:t>
            </a:r>
            <a:endParaRPr lang="en-GB" sz="2400" b="0" dirty="0">
              <a:solidFill>
                <a:schemeClr val="tx1"/>
              </a:solidFill>
            </a:endParaRPr>
          </a:p>
        </p:txBody>
      </p:sp>
      <p:sp>
        <p:nvSpPr>
          <p:cNvPr id="12" name="Title 4"/>
          <p:cNvSpPr>
            <a:spLocks noGrp="1"/>
          </p:cNvSpPr>
          <p:nvPr>
            <p:ph type="title"/>
          </p:nvPr>
        </p:nvSpPr>
        <p:spPr>
          <a:xfrm>
            <a:off x="414045" y="18352"/>
            <a:ext cx="8282085" cy="633250"/>
          </a:xfrm>
        </p:spPr>
        <p:txBody>
          <a:bodyPr>
            <a:normAutofit/>
          </a:bodyPr>
          <a:lstStyle/>
          <a:p>
            <a:r>
              <a:rPr lang="en-US" dirty="0" smtClean="0"/>
              <a:t>Distributing shared licenses to member institutions</a:t>
            </a:r>
            <a:endParaRPr lang="en-US" sz="3600" dirty="0"/>
          </a:p>
        </p:txBody>
      </p:sp>
      <p:sp>
        <p:nvSpPr>
          <p:cNvPr id="4" name="Rectangle 3"/>
          <p:cNvSpPr/>
          <p:nvPr/>
        </p:nvSpPr>
        <p:spPr>
          <a:xfrm>
            <a:off x="7707086" y="4545870"/>
            <a:ext cx="1162595" cy="235132"/>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949510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Ex Libris Template">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rgbClr val="EE3A4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EE3A43"/>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Ex Libris Primo">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Ex Libris Alma">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Ex Libris Voyager">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Ex Libris Rosetta">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Ex Libris Aleph">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Ex Libris campusM">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11529</TotalTime>
  <Words>831</Words>
  <Application>Microsoft Office PowerPoint</Application>
  <PresentationFormat>On-screen Show (4:3)</PresentationFormat>
  <Paragraphs>104</Paragraphs>
  <Slides>23</Slides>
  <Notes>15</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23</vt:i4>
      </vt:variant>
    </vt:vector>
  </HeadingPairs>
  <TitlesOfParts>
    <vt:vector size="33" baseType="lpstr">
      <vt:lpstr>MS PGothic</vt:lpstr>
      <vt:lpstr>Arial</vt:lpstr>
      <vt:lpstr>Calibri</vt:lpstr>
      <vt:lpstr>1_Ex Libris Template</vt:lpstr>
      <vt:lpstr>2_Ex Libris Primo</vt:lpstr>
      <vt:lpstr>3_Ex Libris Alma</vt:lpstr>
      <vt:lpstr>4_Ex Libris Voyager</vt:lpstr>
      <vt:lpstr>5_Ex Libris Rosetta</vt:lpstr>
      <vt:lpstr>6_Ex Libris Aleph</vt:lpstr>
      <vt:lpstr>7_Ex Libris campusM</vt:lpstr>
      <vt:lpstr>Shared licenses from network zone  and POLs in member institutions</vt:lpstr>
      <vt:lpstr>PowerPoint Presentation</vt:lpstr>
      <vt:lpstr>Introduction</vt:lpstr>
      <vt:lpstr>PowerPoint Presentation</vt:lpstr>
      <vt:lpstr>Adding the shared license in Network Zone</vt:lpstr>
      <vt:lpstr>Adding the shared license in Network Zone</vt:lpstr>
      <vt:lpstr>Adding the shared license in Network Zone</vt:lpstr>
      <vt:lpstr>PowerPoint Presentation</vt:lpstr>
      <vt:lpstr>Distributing shared licenses to member institutions</vt:lpstr>
      <vt:lpstr>Distributing shared licenses to member institutions</vt:lpstr>
      <vt:lpstr>Distributing shared licenses to member institutions</vt:lpstr>
      <vt:lpstr>PowerPoint Presentation</vt:lpstr>
      <vt:lpstr>Using the shared license in the member institution</vt:lpstr>
      <vt:lpstr>Using the shared license in the member institution</vt:lpstr>
      <vt:lpstr>Using the shared license in the member institution</vt:lpstr>
      <vt:lpstr>Using the shared license in the member institution</vt:lpstr>
      <vt:lpstr>Using the shared license in the member institution</vt:lpstr>
      <vt:lpstr>Using the shared license in the member institution</vt:lpstr>
      <vt:lpstr>Using the shared license in the member institution</vt:lpstr>
      <vt:lpstr>Using the shared license in the member institution</vt:lpstr>
      <vt:lpstr>Using the shared license in the member institution</vt:lpstr>
      <vt:lpstr>Using the shared license in the member institution</vt:lpstr>
      <vt:lpstr>Using the shared license in the member institution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שרון דר</dc:creator>
  <cp:lastModifiedBy>Yoel Kortick</cp:lastModifiedBy>
  <cp:revision>809</cp:revision>
  <dcterms:created xsi:type="dcterms:W3CDTF">2015-04-14T20:14:13Z</dcterms:created>
  <dcterms:modified xsi:type="dcterms:W3CDTF">2018-07-02T06:45:46Z</dcterms:modified>
</cp:coreProperties>
</file>